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ppt/notesSlides/notesSlide11.xml" ContentType="application/vnd.openxmlformats-officedocument.presentationml.notesSlide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notesSlides/notesSlide13.xml" ContentType="application/vnd.openxmlformats-officedocument.presentationml.notesSlide+xml"/>
  <Override PartName="/ppt/ink/ink10.xml" ContentType="application/inkml+xml"/>
  <Override PartName="/ppt/notesSlides/notesSlide14.xml" ContentType="application/vnd.openxmlformats-officedocument.presentationml.notesSlide+xml"/>
  <Override PartName="/ppt/ink/ink1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2.xml" ContentType="application/inkml+xml"/>
  <Override PartName="/ppt/notesSlides/notesSlide17.xml" ContentType="application/vnd.openxmlformats-officedocument.presentationml.notesSlide+xml"/>
  <Override PartName="/ppt/ink/ink13.xml" ContentType="application/inkml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27"/>
  </p:notesMasterIdLst>
  <p:handoutMasterIdLst>
    <p:handoutMasterId r:id="rId28"/>
  </p:handoutMasterIdLst>
  <p:sldIdLst>
    <p:sldId id="279" r:id="rId5"/>
    <p:sldId id="339" r:id="rId6"/>
    <p:sldId id="303" r:id="rId7"/>
    <p:sldId id="4625" r:id="rId8"/>
    <p:sldId id="4618" r:id="rId9"/>
    <p:sldId id="4624" r:id="rId10"/>
    <p:sldId id="4619" r:id="rId11"/>
    <p:sldId id="4638" r:id="rId12"/>
    <p:sldId id="4627" r:id="rId13"/>
    <p:sldId id="4636" r:id="rId14"/>
    <p:sldId id="4626" r:id="rId15"/>
    <p:sldId id="4620" r:id="rId16"/>
    <p:sldId id="4633" r:id="rId17"/>
    <p:sldId id="4634" r:id="rId18"/>
    <p:sldId id="4628" r:id="rId19"/>
    <p:sldId id="4621" r:id="rId20"/>
    <p:sldId id="4639" r:id="rId21"/>
    <p:sldId id="344" r:id="rId22"/>
    <p:sldId id="345" r:id="rId23"/>
    <p:sldId id="346" r:id="rId24"/>
    <p:sldId id="347" r:id="rId25"/>
    <p:sldId id="343" r:id="rId26"/>
  </p:sldIdLst>
  <p:sldSz cx="9144000" cy="5143500" type="screen16x9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werdobs voor Bouwinvest" id="{6AD24C8D-864C-4C37-87A5-EA0F1E56FC9B}">
          <p14:sldIdLst>
            <p14:sldId id="279"/>
            <p14:sldId id="339"/>
            <p14:sldId id="303"/>
            <p14:sldId id="4625"/>
            <p14:sldId id="4618"/>
            <p14:sldId id="4624"/>
            <p14:sldId id="4619"/>
            <p14:sldId id="4638"/>
            <p14:sldId id="4627"/>
            <p14:sldId id="4636"/>
            <p14:sldId id="4626"/>
            <p14:sldId id="4620"/>
            <p14:sldId id="4633"/>
            <p14:sldId id="4634"/>
            <p14:sldId id="4628"/>
            <p14:sldId id="4621"/>
            <p14:sldId id="4639"/>
            <p14:sldId id="344"/>
            <p14:sldId id="345"/>
            <p14:sldId id="346"/>
            <p14:sldId id="347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" userDrawn="1">
          <p15:clr>
            <a:srgbClr val="A4A3A4"/>
          </p15:clr>
        </p15:guide>
        <p15:guide id="2" pos="30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oerd Donker" initials="SD" lastIdx="8" clrIdx="0">
    <p:extLst>
      <p:ext uri="{19B8F6BF-5375-455C-9EA6-DF929625EA0E}">
        <p15:presenceInfo xmlns:p15="http://schemas.microsoft.com/office/powerpoint/2012/main" userId="Sjoerd Donker" providerId="None"/>
      </p:ext>
    </p:extLst>
  </p:cmAuthor>
  <p:cmAuthor id="2" name="Peter van den Bos" initials="PB" lastIdx="7" clrIdx="1">
    <p:extLst>
      <p:ext uri="{19B8F6BF-5375-455C-9EA6-DF929625EA0E}">
        <p15:presenceInfo xmlns:p15="http://schemas.microsoft.com/office/powerpoint/2012/main" userId="S::peter.van.den.bos@powerdobs.nl::d2528ea8-ebf8-478b-ac2a-96e2c5e0b4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EE"/>
    <a:srgbClr val="F58434"/>
    <a:srgbClr val="3CA644"/>
    <a:srgbClr val="FFFFFF"/>
    <a:srgbClr val="F6871C"/>
    <a:srgbClr val="0072C3"/>
    <a:srgbClr val="0070C0"/>
    <a:srgbClr val="2C3E50"/>
    <a:srgbClr val="F68920"/>
    <a:srgbClr val="34D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20992-A020-4D11-9B06-200A83245222}" v="1" dt="2025-05-11T10:05:24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64" autoAdjust="0"/>
  </p:normalViewPr>
  <p:slideViewPr>
    <p:cSldViewPr snapToGrid="0">
      <p:cViewPr varScale="1">
        <p:scale>
          <a:sx n="117" d="100"/>
          <a:sy n="117" d="100"/>
        </p:scale>
        <p:origin x="77" y="82"/>
      </p:cViewPr>
      <p:guideLst>
        <p:guide orient="horz" pos="395"/>
        <p:guide pos="30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oen van der A" userId="04b82405-7541-4e10-a2dc-56bf0de82e30" providerId="ADAL" clId="{13720992-A020-4D11-9B06-200A83245222}"/>
    <pc:docChg chg="undo custSel modSld sldOrd">
      <pc:chgData name="Jeroen van der A" userId="04b82405-7541-4e10-a2dc-56bf0de82e30" providerId="ADAL" clId="{13720992-A020-4D11-9B06-200A83245222}" dt="2025-05-11T10:05:45.442" v="361" actId="20577"/>
      <pc:docMkLst>
        <pc:docMk/>
      </pc:docMkLst>
      <pc:sldChg chg="ord">
        <pc:chgData name="Jeroen van der A" userId="04b82405-7541-4e10-a2dc-56bf0de82e30" providerId="ADAL" clId="{13720992-A020-4D11-9B06-200A83245222}" dt="2025-05-11T08:31:54.403" v="1"/>
        <pc:sldMkLst>
          <pc:docMk/>
          <pc:sldMk cId="1885248699" sldId="4625"/>
        </pc:sldMkLst>
      </pc:sldChg>
      <pc:sldChg chg="addSp modSp mod">
        <pc:chgData name="Jeroen van der A" userId="04b82405-7541-4e10-a2dc-56bf0de82e30" providerId="ADAL" clId="{13720992-A020-4D11-9B06-200A83245222}" dt="2025-05-11T10:05:45.442" v="361" actId="20577"/>
        <pc:sldMkLst>
          <pc:docMk/>
          <pc:sldMk cId="2247564340" sldId="4633"/>
        </pc:sldMkLst>
        <pc:spChg chg="mod">
          <ac:chgData name="Jeroen van der A" userId="04b82405-7541-4e10-a2dc-56bf0de82e30" providerId="ADAL" clId="{13720992-A020-4D11-9B06-200A83245222}" dt="2025-05-11T10:05:45.442" v="361" actId="20577"/>
          <ac:spMkLst>
            <pc:docMk/>
            <pc:sldMk cId="2247564340" sldId="4633"/>
            <ac:spMk id="5" creationId="{0EE83745-C4C6-4683-9691-AAE67165E10D}"/>
          </ac:spMkLst>
        </pc:spChg>
        <pc:spChg chg="mod">
          <ac:chgData name="Jeroen van der A" userId="04b82405-7541-4e10-a2dc-56bf0de82e30" providerId="ADAL" clId="{13720992-A020-4D11-9B06-200A83245222}" dt="2025-05-11T10:05:24.735" v="338"/>
          <ac:spMkLst>
            <pc:docMk/>
            <pc:sldMk cId="2247564340" sldId="4633"/>
            <ac:spMk id="8" creationId="{FF690ACE-BAE6-5D47-498A-A97A54DC02E8}"/>
          </ac:spMkLst>
        </pc:spChg>
        <pc:spChg chg="mod">
          <ac:chgData name="Jeroen van der A" userId="04b82405-7541-4e10-a2dc-56bf0de82e30" providerId="ADAL" clId="{13720992-A020-4D11-9B06-200A83245222}" dt="2025-05-11T10:05:24.735" v="338"/>
          <ac:spMkLst>
            <pc:docMk/>
            <pc:sldMk cId="2247564340" sldId="4633"/>
            <ac:spMk id="9" creationId="{D8C724E5-63B2-34D5-0D7F-32610A0A5C92}"/>
          </ac:spMkLst>
        </pc:spChg>
        <pc:grpChg chg="add mod">
          <ac:chgData name="Jeroen van der A" userId="04b82405-7541-4e10-a2dc-56bf0de82e30" providerId="ADAL" clId="{13720992-A020-4D11-9B06-200A83245222}" dt="2025-05-11T10:05:31.099" v="339" actId="1076"/>
          <ac:grpSpMkLst>
            <pc:docMk/>
            <pc:sldMk cId="2247564340" sldId="4633"/>
            <ac:grpSpMk id="7" creationId="{DF654841-D30F-5D88-9043-6D4DC1CB2F95}"/>
          </ac:grpSpMkLst>
        </pc:grpChg>
      </pc:sldChg>
    </pc:docChg>
  </pc:docChgLst>
  <pc:docChgLst>
    <pc:chgData name="Jeroen van der A" userId="04b82405-7541-4e10-a2dc-56bf0de82e30" providerId="ADAL" clId="{4E620C68-9961-4164-A794-891D0D7FDA17}"/>
    <pc:docChg chg="custSel addSld delSld modSld sldOrd modSection">
      <pc:chgData name="Jeroen van der A" userId="04b82405-7541-4e10-a2dc-56bf0de82e30" providerId="ADAL" clId="{4E620C68-9961-4164-A794-891D0D7FDA17}" dt="2025-04-14T14:18:33.440" v="1580" actId="20577"/>
      <pc:docMkLst>
        <pc:docMk/>
      </pc:docMkLst>
      <pc:sldChg chg="modSp mod">
        <pc:chgData name="Jeroen van der A" userId="04b82405-7541-4e10-a2dc-56bf0de82e30" providerId="ADAL" clId="{4E620C68-9961-4164-A794-891D0D7FDA17}" dt="2025-04-14T14:18:33.440" v="1580" actId="20577"/>
        <pc:sldMkLst>
          <pc:docMk/>
          <pc:sldMk cId="1456267971" sldId="4621"/>
        </pc:sldMkLst>
        <pc:spChg chg="mod">
          <ac:chgData name="Jeroen van der A" userId="04b82405-7541-4e10-a2dc-56bf0de82e30" providerId="ADAL" clId="{4E620C68-9961-4164-A794-891D0D7FDA17}" dt="2025-04-14T14:18:33.440" v="1580" actId="20577"/>
          <ac:spMkLst>
            <pc:docMk/>
            <pc:sldMk cId="1456267971" sldId="4621"/>
            <ac:spMk id="2" creationId="{5E6C34A5-8559-3850-29E7-3C34D210D7D1}"/>
          </ac:spMkLst>
        </pc:spChg>
      </pc:sldChg>
      <pc:sldChg chg="modSp mod">
        <pc:chgData name="Jeroen van der A" userId="04b82405-7541-4e10-a2dc-56bf0de82e30" providerId="ADAL" clId="{4E620C68-9961-4164-A794-891D0D7FDA17}" dt="2025-04-14T14:18:14.033" v="1575" actId="20577"/>
        <pc:sldMkLst>
          <pc:docMk/>
          <pc:sldMk cId="2555322305" sldId="4626"/>
        </pc:sldMkLst>
        <pc:spChg chg="mod">
          <ac:chgData name="Jeroen van der A" userId="04b82405-7541-4e10-a2dc-56bf0de82e30" providerId="ADAL" clId="{4E620C68-9961-4164-A794-891D0D7FDA17}" dt="2025-04-14T14:18:14.033" v="1575" actId="20577"/>
          <ac:spMkLst>
            <pc:docMk/>
            <pc:sldMk cId="2555322305" sldId="4626"/>
            <ac:spMk id="2" creationId="{3DC3921E-2196-BED1-9D83-20D1243F9CF1}"/>
          </ac:spMkLst>
        </pc:spChg>
        <pc:spChg chg="mod">
          <ac:chgData name="Jeroen van der A" userId="04b82405-7541-4e10-a2dc-56bf0de82e30" providerId="ADAL" clId="{4E620C68-9961-4164-A794-891D0D7FDA17}" dt="2025-04-14T13:53:43.335" v="654" actId="20577"/>
          <ac:spMkLst>
            <pc:docMk/>
            <pc:sldMk cId="2555322305" sldId="4626"/>
            <ac:spMk id="4" creationId="{28906176-8E41-1B0F-D508-664F164B8846}"/>
          </ac:spMkLst>
        </pc:spChg>
        <pc:spChg chg="mod">
          <ac:chgData name="Jeroen van der A" userId="04b82405-7541-4e10-a2dc-56bf0de82e30" providerId="ADAL" clId="{4E620C68-9961-4164-A794-891D0D7FDA17}" dt="2025-04-14T14:01:19.022" v="1397" actId="313"/>
          <ac:spMkLst>
            <pc:docMk/>
            <pc:sldMk cId="2555322305" sldId="4626"/>
            <ac:spMk id="5" creationId="{09D42199-0142-CC4D-CE08-62B358122065}"/>
          </ac:spMkLst>
        </pc:spChg>
        <pc:grpChg chg="mod">
          <ac:chgData name="Jeroen van der A" userId="04b82405-7541-4e10-a2dc-56bf0de82e30" providerId="ADAL" clId="{4E620C68-9961-4164-A794-891D0D7FDA17}" dt="2025-04-14T14:01:12.525" v="1396" actId="1076"/>
          <ac:grpSpMkLst>
            <pc:docMk/>
            <pc:sldMk cId="2555322305" sldId="4626"/>
            <ac:grpSpMk id="6" creationId="{217D0DCD-4BEF-F5D6-B6D3-0113ABA7B139}"/>
          </ac:grpSpMkLst>
        </pc:grpChg>
        <pc:grpChg chg="mod">
          <ac:chgData name="Jeroen van der A" userId="04b82405-7541-4e10-a2dc-56bf0de82e30" providerId="ADAL" clId="{4E620C68-9961-4164-A794-891D0D7FDA17}" dt="2025-04-14T13:59:26.968" v="1196" actId="1076"/>
          <ac:grpSpMkLst>
            <pc:docMk/>
            <pc:sldMk cId="2555322305" sldId="4626"/>
            <ac:grpSpMk id="9" creationId="{31FB1FD8-7C33-2282-C0D4-E0362E32ED39}"/>
          </ac:grpSpMkLst>
        </pc:grpChg>
      </pc:sldChg>
      <pc:sldChg chg="modSp mod">
        <pc:chgData name="Jeroen van der A" userId="04b82405-7541-4e10-a2dc-56bf0de82e30" providerId="ADAL" clId="{4E620C68-9961-4164-A794-891D0D7FDA17}" dt="2025-04-14T14:18:05.191" v="1573" actId="20577"/>
        <pc:sldMkLst>
          <pc:docMk/>
          <pc:sldMk cId="3019262059" sldId="4627"/>
        </pc:sldMkLst>
        <pc:spChg chg="mod">
          <ac:chgData name="Jeroen van der A" userId="04b82405-7541-4e10-a2dc-56bf0de82e30" providerId="ADAL" clId="{4E620C68-9961-4164-A794-891D0D7FDA17}" dt="2025-04-14T14:18:05.191" v="1573" actId="20577"/>
          <ac:spMkLst>
            <pc:docMk/>
            <pc:sldMk cId="3019262059" sldId="4627"/>
            <ac:spMk id="2" creationId="{4AFDCF36-9D40-9650-4320-E61DAA23953F}"/>
          </ac:spMkLst>
        </pc:spChg>
        <pc:spChg chg="mod">
          <ac:chgData name="Jeroen van der A" userId="04b82405-7541-4e10-a2dc-56bf0de82e30" providerId="ADAL" clId="{4E620C68-9961-4164-A794-891D0D7FDA17}" dt="2025-04-14T13:37:35.318" v="13" actId="20577"/>
          <ac:spMkLst>
            <pc:docMk/>
            <pc:sldMk cId="3019262059" sldId="4627"/>
            <ac:spMk id="4" creationId="{3A0B2A2B-1DD1-C97D-8229-316DDBEC3F88}"/>
          </ac:spMkLst>
        </pc:spChg>
      </pc:sldChg>
      <pc:sldChg chg="modSp mod">
        <pc:chgData name="Jeroen van der A" userId="04b82405-7541-4e10-a2dc-56bf0de82e30" providerId="ADAL" clId="{4E620C68-9961-4164-A794-891D0D7FDA17}" dt="2025-04-14T14:18:27.166" v="1579" actId="20577"/>
        <pc:sldMkLst>
          <pc:docMk/>
          <pc:sldMk cId="450434560" sldId="4628"/>
        </pc:sldMkLst>
        <pc:spChg chg="mod">
          <ac:chgData name="Jeroen van der A" userId="04b82405-7541-4e10-a2dc-56bf0de82e30" providerId="ADAL" clId="{4E620C68-9961-4164-A794-891D0D7FDA17}" dt="2025-04-14T14:18:27.166" v="1579" actId="20577"/>
          <ac:spMkLst>
            <pc:docMk/>
            <pc:sldMk cId="450434560" sldId="4628"/>
            <ac:spMk id="2" creationId="{AD1B364F-DB41-4D53-BDD2-ED5B26EA78B5}"/>
          </ac:spMkLst>
        </pc:spChg>
      </pc:sldChg>
      <pc:sldChg chg="modSp mod">
        <pc:chgData name="Jeroen van der A" userId="04b82405-7541-4e10-a2dc-56bf0de82e30" providerId="ADAL" clId="{4E620C68-9961-4164-A794-891D0D7FDA17}" dt="2025-04-14T14:18:22.390" v="1577" actId="20577"/>
        <pc:sldMkLst>
          <pc:docMk/>
          <pc:sldMk cId="2247564340" sldId="4633"/>
        </pc:sldMkLst>
        <pc:spChg chg="mod">
          <ac:chgData name="Jeroen van der A" userId="04b82405-7541-4e10-a2dc-56bf0de82e30" providerId="ADAL" clId="{4E620C68-9961-4164-A794-891D0D7FDA17}" dt="2025-04-14T14:18:22.390" v="1577" actId="20577"/>
          <ac:spMkLst>
            <pc:docMk/>
            <pc:sldMk cId="2247564340" sldId="4633"/>
            <ac:spMk id="2" creationId="{AD1B364F-DB41-4D53-BDD2-ED5B26EA78B5}"/>
          </ac:spMkLst>
        </pc:spChg>
      </pc:sldChg>
      <pc:sldChg chg="modSp mod">
        <pc:chgData name="Jeroen van der A" userId="04b82405-7541-4e10-a2dc-56bf0de82e30" providerId="ADAL" clId="{4E620C68-9961-4164-A794-891D0D7FDA17}" dt="2025-04-14T14:18:24.731" v="1578" actId="20577"/>
        <pc:sldMkLst>
          <pc:docMk/>
          <pc:sldMk cId="1378002738" sldId="4634"/>
        </pc:sldMkLst>
        <pc:spChg chg="mod">
          <ac:chgData name="Jeroen van der A" userId="04b82405-7541-4e10-a2dc-56bf0de82e30" providerId="ADAL" clId="{4E620C68-9961-4164-A794-891D0D7FDA17}" dt="2025-04-14T14:18:24.731" v="1578" actId="20577"/>
          <ac:spMkLst>
            <pc:docMk/>
            <pc:sldMk cId="1378002738" sldId="4634"/>
            <ac:spMk id="2" creationId="{3A47DF9E-E25B-D544-57D2-E54E8DFA03A2}"/>
          </ac:spMkLst>
        </pc:spChg>
      </pc:sldChg>
      <pc:sldChg chg="add del">
        <pc:chgData name="Jeroen van der A" userId="04b82405-7541-4e10-a2dc-56bf0de82e30" providerId="ADAL" clId="{4E620C68-9961-4164-A794-891D0D7FDA17}" dt="2025-04-14T14:05:24.739" v="1572" actId="2696"/>
        <pc:sldMkLst>
          <pc:docMk/>
          <pc:sldMk cId="556975474" sldId="4635"/>
        </pc:sldMkLst>
      </pc:sldChg>
      <pc:sldChg chg="delSp modSp add mod ord">
        <pc:chgData name="Jeroen van der A" userId="04b82405-7541-4e10-a2dc-56bf0de82e30" providerId="ADAL" clId="{4E620C68-9961-4164-A794-891D0D7FDA17}" dt="2025-04-14T14:18:09.135" v="1574" actId="20577"/>
        <pc:sldMkLst>
          <pc:docMk/>
          <pc:sldMk cId="708557808" sldId="4636"/>
        </pc:sldMkLst>
        <pc:spChg chg="mod">
          <ac:chgData name="Jeroen van der A" userId="04b82405-7541-4e10-a2dc-56bf0de82e30" providerId="ADAL" clId="{4E620C68-9961-4164-A794-891D0D7FDA17}" dt="2025-04-14T14:18:09.135" v="1574" actId="20577"/>
          <ac:spMkLst>
            <pc:docMk/>
            <pc:sldMk cId="708557808" sldId="4636"/>
            <ac:spMk id="2" creationId="{B2D524EE-55EC-F356-FADB-D2F311B50C67}"/>
          </ac:spMkLst>
        </pc:spChg>
        <pc:spChg chg="mod">
          <ac:chgData name="Jeroen van der A" userId="04b82405-7541-4e10-a2dc-56bf0de82e30" providerId="ADAL" clId="{4E620C68-9961-4164-A794-891D0D7FDA17}" dt="2025-04-14T13:53:15.639" v="620" actId="1076"/>
          <ac:spMkLst>
            <pc:docMk/>
            <pc:sldMk cId="708557808" sldId="4636"/>
            <ac:spMk id="5" creationId="{8E43ECB7-EF6C-C8C9-32ED-16687D09C872}"/>
          </ac:spMkLst>
        </pc:spChg>
        <pc:grpChg chg="mod">
          <ac:chgData name="Jeroen van der A" userId="04b82405-7541-4e10-a2dc-56bf0de82e30" providerId="ADAL" clId="{4E620C68-9961-4164-A794-891D0D7FDA17}" dt="2025-04-14T13:53:21.271" v="622" actId="1076"/>
          <ac:grpSpMkLst>
            <pc:docMk/>
            <pc:sldMk cId="708557808" sldId="4636"/>
            <ac:grpSpMk id="9" creationId="{C21FD0BF-7ED8-43E3-FCFF-32224E9CF79F}"/>
          </ac:grpSpMkLst>
        </pc:grpChg>
        <pc:grpChg chg="mod">
          <ac:chgData name="Jeroen van der A" userId="04b82405-7541-4e10-a2dc-56bf0de82e30" providerId="ADAL" clId="{4E620C68-9961-4164-A794-891D0D7FDA17}" dt="2025-04-14T13:53:18.047" v="621" actId="1076"/>
          <ac:grpSpMkLst>
            <pc:docMk/>
            <pc:sldMk cId="708557808" sldId="4636"/>
            <ac:grpSpMk id="38" creationId="{3471EF5F-17A6-01F4-5968-C1375CED6C5E}"/>
          </ac:grpSpMkLst>
        </pc:grpChg>
      </pc:sldChg>
      <pc:sldChg chg="add del">
        <pc:chgData name="Jeroen van der A" userId="04b82405-7541-4e10-a2dc-56bf0de82e30" providerId="ADAL" clId="{4E620C68-9961-4164-A794-891D0D7FDA17}" dt="2025-04-14T14:05:09.266" v="1569" actId="2696"/>
        <pc:sldMkLst>
          <pc:docMk/>
          <pc:sldMk cId="2410864983" sldId="4637"/>
        </pc:sldMkLst>
      </pc:sldChg>
      <pc:sldChg chg="add del">
        <pc:chgData name="Jeroen van der A" userId="04b82405-7541-4e10-a2dc-56bf0de82e30" providerId="ADAL" clId="{4E620C68-9961-4164-A794-891D0D7FDA17}" dt="2025-04-14T13:47:12.507" v="368"/>
        <pc:sldMkLst>
          <pc:docMk/>
          <pc:sldMk cId="4076411200" sldId="4637"/>
        </pc:sldMkLst>
      </pc:sldChg>
      <pc:sldChg chg="modSp add mod ord">
        <pc:chgData name="Jeroen van der A" userId="04b82405-7541-4e10-a2dc-56bf0de82e30" providerId="ADAL" clId="{4E620C68-9961-4164-A794-891D0D7FDA17}" dt="2025-04-14T14:05:17.604" v="1571"/>
        <pc:sldMkLst>
          <pc:docMk/>
          <pc:sldMk cId="1596602011" sldId="4638"/>
        </pc:sldMkLst>
        <pc:spChg chg="mod">
          <ac:chgData name="Jeroen van der A" userId="04b82405-7541-4e10-a2dc-56bf0de82e30" providerId="ADAL" clId="{4E620C68-9961-4164-A794-891D0D7FDA17}" dt="2025-04-14T14:02:55.964" v="1568" actId="20577"/>
          <ac:spMkLst>
            <pc:docMk/>
            <pc:sldMk cId="1596602011" sldId="4638"/>
            <ac:spMk id="5" creationId="{0EE83745-C4C6-4683-9691-AAE67165E10D}"/>
          </ac:spMkLst>
        </pc:spChg>
      </pc:sldChg>
    </pc:docChg>
  </pc:docChgLst>
  <pc:docChgLst>
    <pc:chgData name="Jeroen van der A" userId="04b82405-7541-4e10-a2dc-56bf0de82e30" providerId="ADAL" clId="{84AF97D9-C203-4012-9672-28001AC11C06}"/>
    <pc:docChg chg="undo custSel addSld delSld modSld sldOrd modSection">
      <pc:chgData name="Jeroen van der A" userId="04b82405-7541-4e10-a2dc-56bf0de82e30" providerId="ADAL" clId="{84AF97D9-C203-4012-9672-28001AC11C06}" dt="2025-04-14T07:46:57.407" v="1817" actId="2696"/>
      <pc:docMkLst>
        <pc:docMk/>
      </pc:docMkLst>
      <pc:sldChg chg="delSp modSp mod">
        <pc:chgData name="Jeroen van der A" userId="04b82405-7541-4e10-a2dc-56bf0de82e30" providerId="ADAL" clId="{84AF97D9-C203-4012-9672-28001AC11C06}" dt="2025-04-14T07:22:56.193" v="59" actId="478"/>
        <pc:sldMkLst>
          <pc:docMk/>
          <pc:sldMk cId="3753211869" sldId="303"/>
        </pc:sldMkLst>
        <pc:spChg chg="mod">
          <ac:chgData name="Jeroen van der A" userId="04b82405-7541-4e10-a2dc-56bf0de82e30" providerId="ADAL" clId="{84AF97D9-C203-4012-9672-28001AC11C06}" dt="2025-04-14T07:22:53.267" v="58" actId="20577"/>
          <ac:spMkLst>
            <pc:docMk/>
            <pc:sldMk cId="3753211869" sldId="303"/>
            <ac:spMk id="43" creationId="{4C41682C-B6B0-446A-80F5-692369629046}"/>
          </ac:spMkLst>
        </pc:spChg>
      </pc:sldChg>
      <pc:sldChg chg="delSp modSp mod">
        <pc:chgData name="Jeroen van der A" userId="04b82405-7541-4e10-a2dc-56bf0de82e30" providerId="ADAL" clId="{84AF97D9-C203-4012-9672-28001AC11C06}" dt="2025-04-14T07:22:34.812" v="57" actId="478"/>
        <pc:sldMkLst>
          <pc:docMk/>
          <pc:sldMk cId="4227848608" sldId="339"/>
        </pc:sldMkLst>
        <pc:spChg chg="mod">
          <ac:chgData name="Jeroen van der A" userId="04b82405-7541-4e10-a2dc-56bf0de82e30" providerId="ADAL" clId="{84AF97D9-C203-4012-9672-28001AC11C06}" dt="2025-04-14T07:22:28.220" v="56" actId="6549"/>
          <ac:spMkLst>
            <pc:docMk/>
            <pc:sldMk cId="4227848608" sldId="339"/>
            <ac:spMk id="4" creationId="{AF75DC50-D249-A4BC-3353-3D99E2D272F4}"/>
          </ac:spMkLst>
        </pc:spChg>
      </pc:sldChg>
      <pc:sldChg chg="addSp modSp mod">
        <pc:chgData name="Jeroen van der A" userId="04b82405-7541-4e10-a2dc-56bf0de82e30" providerId="ADAL" clId="{84AF97D9-C203-4012-9672-28001AC11C06}" dt="2025-04-14T07:25:36.474" v="64" actId="1076"/>
        <pc:sldMkLst>
          <pc:docMk/>
          <pc:sldMk cId="4083048286" sldId="4619"/>
        </pc:sldMkLst>
        <pc:spChg chg="mod">
          <ac:chgData name="Jeroen van der A" userId="04b82405-7541-4e10-a2dc-56bf0de82e30" providerId="ADAL" clId="{84AF97D9-C203-4012-9672-28001AC11C06}" dt="2025-04-14T07:25:23.051" v="61"/>
          <ac:spMkLst>
            <pc:docMk/>
            <pc:sldMk cId="4083048286" sldId="4619"/>
            <ac:spMk id="7" creationId="{2193D835-BE0C-1CC6-C070-5F8032E7E978}"/>
          </ac:spMkLst>
        </pc:spChg>
        <pc:spChg chg="mod">
          <ac:chgData name="Jeroen van der A" userId="04b82405-7541-4e10-a2dc-56bf0de82e30" providerId="ADAL" clId="{84AF97D9-C203-4012-9672-28001AC11C06}" dt="2025-04-14T07:25:23.051" v="61"/>
          <ac:spMkLst>
            <pc:docMk/>
            <pc:sldMk cId="4083048286" sldId="4619"/>
            <ac:spMk id="8" creationId="{E11734C9-8DAC-9CF8-D3D1-0EA1AFFD7D68}"/>
          </ac:spMkLst>
        </pc:spChg>
        <pc:grpChg chg="add mod">
          <ac:chgData name="Jeroen van der A" userId="04b82405-7541-4e10-a2dc-56bf0de82e30" providerId="ADAL" clId="{84AF97D9-C203-4012-9672-28001AC11C06}" dt="2025-04-14T07:25:27.094" v="62" actId="1076"/>
          <ac:grpSpMkLst>
            <pc:docMk/>
            <pc:sldMk cId="4083048286" sldId="4619"/>
            <ac:grpSpMk id="6" creationId="{E1F5B7AE-FD3A-D77B-AA97-F3EC254BF501}"/>
          </ac:grpSpMkLst>
        </pc:grpChg>
        <pc:grpChg chg="mod">
          <ac:chgData name="Jeroen van der A" userId="04b82405-7541-4e10-a2dc-56bf0de82e30" providerId="ADAL" clId="{84AF97D9-C203-4012-9672-28001AC11C06}" dt="2025-04-14T07:25:36.474" v="64" actId="1076"/>
          <ac:grpSpMkLst>
            <pc:docMk/>
            <pc:sldMk cId="4083048286" sldId="4619"/>
            <ac:grpSpMk id="38" creationId="{F86C1F8D-3088-E1C7-4AC7-C8D9D7600EB3}"/>
          </ac:grpSpMkLst>
        </pc:grpChg>
        <pc:grpChg chg="mod">
          <ac:chgData name="Jeroen van der A" userId="04b82405-7541-4e10-a2dc-56bf0de82e30" providerId="ADAL" clId="{84AF97D9-C203-4012-9672-28001AC11C06}" dt="2025-04-14T07:25:34.112" v="63" actId="1076"/>
          <ac:grpSpMkLst>
            <pc:docMk/>
            <pc:sldMk cId="4083048286" sldId="4619"/>
            <ac:grpSpMk id="41" creationId="{618D8D40-853B-DF0C-927A-B82C3AA7FD10}"/>
          </ac:grpSpMkLst>
        </pc:grpChg>
      </pc:sldChg>
      <pc:sldChg chg="modSp mod">
        <pc:chgData name="Jeroen van der A" userId="04b82405-7541-4e10-a2dc-56bf0de82e30" providerId="ADAL" clId="{84AF97D9-C203-4012-9672-28001AC11C06}" dt="2025-04-14T07:46:49.262" v="1816" actId="20577"/>
        <pc:sldMkLst>
          <pc:docMk/>
          <pc:sldMk cId="1456267971" sldId="4621"/>
        </pc:sldMkLst>
        <pc:spChg chg="mod">
          <ac:chgData name="Jeroen van der A" userId="04b82405-7541-4e10-a2dc-56bf0de82e30" providerId="ADAL" clId="{84AF97D9-C203-4012-9672-28001AC11C06}" dt="2025-04-14T07:46:49.262" v="1816" actId="20577"/>
          <ac:spMkLst>
            <pc:docMk/>
            <pc:sldMk cId="1456267971" sldId="4621"/>
            <ac:spMk id="5" creationId="{1315AEB6-EC58-916C-F61B-934D057E0627}"/>
          </ac:spMkLst>
        </pc:spChg>
      </pc:sldChg>
      <pc:sldChg chg="del">
        <pc:chgData name="Jeroen van der A" userId="04b82405-7541-4e10-a2dc-56bf0de82e30" providerId="ADAL" clId="{84AF97D9-C203-4012-9672-28001AC11C06}" dt="2025-04-14T07:46:57.407" v="1817" actId="2696"/>
        <pc:sldMkLst>
          <pc:docMk/>
          <pc:sldMk cId="90934123" sldId="4623"/>
        </pc:sldMkLst>
      </pc:sldChg>
      <pc:sldChg chg="modSp mod">
        <pc:chgData name="Jeroen van der A" userId="04b82405-7541-4e10-a2dc-56bf0de82e30" providerId="ADAL" clId="{84AF97D9-C203-4012-9672-28001AC11C06}" dt="2025-04-14T07:16:32.616" v="32" actId="1076"/>
        <pc:sldMkLst>
          <pc:docMk/>
          <pc:sldMk cId="2555322305" sldId="4626"/>
        </pc:sldMkLst>
        <pc:spChg chg="mod">
          <ac:chgData name="Jeroen van der A" userId="04b82405-7541-4e10-a2dc-56bf0de82e30" providerId="ADAL" clId="{84AF97D9-C203-4012-9672-28001AC11C06}" dt="2025-04-14T07:16:29.503" v="31" actId="113"/>
          <ac:spMkLst>
            <pc:docMk/>
            <pc:sldMk cId="2555322305" sldId="4626"/>
            <ac:spMk id="5" creationId="{09D42199-0142-CC4D-CE08-62B358122065}"/>
          </ac:spMkLst>
        </pc:spChg>
        <pc:grpChg chg="mod">
          <ac:chgData name="Jeroen van der A" userId="04b82405-7541-4e10-a2dc-56bf0de82e30" providerId="ADAL" clId="{84AF97D9-C203-4012-9672-28001AC11C06}" dt="2025-04-14T07:16:32.616" v="32" actId="1076"/>
          <ac:grpSpMkLst>
            <pc:docMk/>
            <pc:sldMk cId="2555322305" sldId="4626"/>
            <ac:grpSpMk id="6" creationId="{217D0DCD-4BEF-F5D6-B6D3-0113ABA7B139}"/>
          </ac:grpSpMkLst>
        </pc:grpChg>
      </pc:sldChg>
      <pc:sldChg chg="addSp delSp modSp add del mod">
        <pc:chgData name="Jeroen van der A" userId="04b82405-7541-4e10-a2dc-56bf0de82e30" providerId="ADAL" clId="{84AF97D9-C203-4012-9672-28001AC11C06}" dt="2025-04-14T07:46:11.648" v="1810" actId="1076"/>
        <pc:sldMkLst>
          <pc:docMk/>
          <pc:sldMk cId="450434560" sldId="4628"/>
        </pc:sldMkLst>
        <pc:spChg chg="mod">
          <ac:chgData name="Jeroen van der A" userId="04b82405-7541-4e10-a2dc-56bf0de82e30" providerId="ADAL" clId="{84AF97D9-C203-4012-9672-28001AC11C06}" dt="2025-04-14T07:29:18.938" v="102" actId="20577"/>
          <ac:spMkLst>
            <pc:docMk/>
            <pc:sldMk cId="450434560" sldId="4628"/>
            <ac:spMk id="2" creationId="{AD1B364F-DB41-4D53-BDD2-ED5B26EA78B5}"/>
          </ac:spMkLst>
        </pc:spChg>
        <pc:spChg chg="mod">
          <ac:chgData name="Jeroen van der A" userId="04b82405-7541-4e10-a2dc-56bf0de82e30" providerId="ADAL" clId="{84AF97D9-C203-4012-9672-28001AC11C06}" dt="2025-04-14T07:45:57.580" v="1805" actId="20577"/>
          <ac:spMkLst>
            <pc:docMk/>
            <pc:sldMk cId="450434560" sldId="4628"/>
            <ac:spMk id="5" creationId="{0EE83745-C4C6-4683-9691-AAE67165E10D}"/>
          </ac:spMkLst>
        </pc:spChg>
        <pc:spChg chg="mod">
          <ac:chgData name="Jeroen van der A" userId="04b82405-7541-4e10-a2dc-56bf0de82e30" providerId="ADAL" clId="{84AF97D9-C203-4012-9672-28001AC11C06}" dt="2025-04-14T07:35:59.041" v="1105"/>
          <ac:spMkLst>
            <pc:docMk/>
            <pc:sldMk cId="450434560" sldId="4628"/>
            <ac:spMk id="7" creationId="{B57C6004-5448-1238-9EAE-78757656B60C}"/>
          </ac:spMkLst>
        </pc:spChg>
        <pc:spChg chg="mod">
          <ac:chgData name="Jeroen van der A" userId="04b82405-7541-4e10-a2dc-56bf0de82e30" providerId="ADAL" clId="{84AF97D9-C203-4012-9672-28001AC11C06}" dt="2025-04-14T07:35:59.041" v="1105"/>
          <ac:spMkLst>
            <pc:docMk/>
            <pc:sldMk cId="450434560" sldId="4628"/>
            <ac:spMk id="8" creationId="{CE60AFB1-679C-06FF-891D-72B6C28A4300}"/>
          </ac:spMkLst>
        </pc:spChg>
        <pc:spChg chg="mod">
          <ac:chgData name="Jeroen van der A" userId="04b82405-7541-4e10-a2dc-56bf0de82e30" providerId="ADAL" clId="{84AF97D9-C203-4012-9672-28001AC11C06}" dt="2025-04-14T07:46:08.887" v="1809"/>
          <ac:spMkLst>
            <pc:docMk/>
            <pc:sldMk cId="450434560" sldId="4628"/>
            <ac:spMk id="15" creationId="{7E5F1924-F317-8D06-AB37-A9BAD89DFE22}"/>
          </ac:spMkLst>
        </pc:spChg>
        <pc:spChg chg="mod">
          <ac:chgData name="Jeroen van der A" userId="04b82405-7541-4e10-a2dc-56bf0de82e30" providerId="ADAL" clId="{84AF97D9-C203-4012-9672-28001AC11C06}" dt="2025-04-14T07:46:08.887" v="1809"/>
          <ac:spMkLst>
            <pc:docMk/>
            <pc:sldMk cId="450434560" sldId="4628"/>
            <ac:spMk id="33" creationId="{A7E03B0D-937A-2510-8409-BE6DD1143788}"/>
          </ac:spMkLst>
        </pc:spChg>
        <pc:grpChg chg="add mod">
          <ac:chgData name="Jeroen van der A" userId="04b82405-7541-4e10-a2dc-56bf0de82e30" providerId="ADAL" clId="{84AF97D9-C203-4012-9672-28001AC11C06}" dt="2025-04-14T07:46:01.400" v="1806" actId="1076"/>
          <ac:grpSpMkLst>
            <pc:docMk/>
            <pc:sldMk cId="450434560" sldId="4628"/>
            <ac:grpSpMk id="6" creationId="{580B6F0A-ACE4-F6A3-B233-7F1F00C3882E}"/>
          </ac:grpSpMkLst>
        </pc:grpChg>
        <pc:grpChg chg="add mod">
          <ac:chgData name="Jeroen van der A" userId="04b82405-7541-4e10-a2dc-56bf0de82e30" providerId="ADAL" clId="{84AF97D9-C203-4012-9672-28001AC11C06}" dt="2025-04-14T07:46:11.648" v="1810" actId="1076"/>
          <ac:grpSpMkLst>
            <pc:docMk/>
            <pc:sldMk cId="450434560" sldId="4628"/>
            <ac:grpSpMk id="10" creationId="{B6468635-E753-FD1E-D36C-32D264F0BCE8}"/>
          </ac:grpSpMkLst>
        </pc:grpChg>
        <pc:grpChg chg="mod">
          <ac:chgData name="Jeroen van der A" userId="04b82405-7541-4e10-a2dc-56bf0de82e30" providerId="ADAL" clId="{84AF97D9-C203-4012-9672-28001AC11C06}" dt="2025-04-14T07:46:04.401" v="1807" actId="1076"/>
          <ac:grpSpMkLst>
            <pc:docMk/>
            <pc:sldMk cId="450434560" sldId="4628"/>
            <ac:grpSpMk id="24" creationId="{BA76CFA0-A8A9-6B50-37D4-8CDA55B44FF7}"/>
          </ac:grpSpMkLst>
        </pc:grpChg>
        <pc:grpChg chg="mod">
          <ac:chgData name="Jeroen van der A" userId="04b82405-7541-4e10-a2dc-56bf0de82e30" providerId="ADAL" clId="{84AF97D9-C203-4012-9672-28001AC11C06}" dt="2025-04-14T07:46:07.515" v="1808" actId="1076"/>
          <ac:grpSpMkLst>
            <pc:docMk/>
            <pc:sldMk cId="450434560" sldId="4628"/>
            <ac:grpSpMk id="30" creationId="{1EB548EF-1FAA-DAB1-892A-7BCE62FA49F0}"/>
          </ac:grpSpMkLst>
        </pc:grpChg>
      </pc:sldChg>
      <pc:sldChg chg="add del ord">
        <pc:chgData name="Jeroen van der A" userId="04b82405-7541-4e10-a2dc-56bf0de82e30" providerId="ADAL" clId="{84AF97D9-C203-4012-9672-28001AC11C06}" dt="2025-04-14T07:33:37.170" v="593" actId="2696"/>
        <pc:sldMkLst>
          <pc:docMk/>
          <pc:sldMk cId="1332158364" sldId="4632"/>
        </pc:sldMkLst>
      </pc:sldChg>
      <pc:sldChg chg="addSp delSp modSp add mod ord">
        <pc:chgData name="Jeroen van der A" userId="04b82405-7541-4e10-a2dc-56bf0de82e30" providerId="ADAL" clId="{84AF97D9-C203-4012-9672-28001AC11C06}" dt="2025-04-14T07:44:16.456" v="1553" actId="20577"/>
        <pc:sldMkLst>
          <pc:docMk/>
          <pc:sldMk cId="2247564340" sldId="4633"/>
        </pc:sldMkLst>
        <pc:spChg chg="mod">
          <ac:chgData name="Jeroen van der A" userId="04b82405-7541-4e10-a2dc-56bf0de82e30" providerId="ADAL" clId="{84AF97D9-C203-4012-9672-28001AC11C06}" dt="2025-04-14T07:32:40.280" v="585" actId="20577"/>
          <ac:spMkLst>
            <pc:docMk/>
            <pc:sldMk cId="2247564340" sldId="4633"/>
            <ac:spMk id="2" creationId="{AD1B364F-DB41-4D53-BDD2-ED5B26EA78B5}"/>
          </ac:spMkLst>
        </pc:spChg>
        <pc:spChg chg="mod">
          <ac:chgData name="Jeroen van der A" userId="04b82405-7541-4e10-a2dc-56bf0de82e30" providerId="ADAL" clId="{84AF97D9-C203-4012-9672-28001AC11C06}" dt="2025-04-14T07:43:33.041" v="1549" actId="20577"/>
          <ac:spMkLst>
            <pc:docMk/>
            <pc:sldMk cId="2247564340" sldId="4633"/>
            <ac:spMk id="4" creationId="{089B0B51-6D46-4BDD-B467-8AA6874E0D1A}"/>
          </ac:spMkLst>
        </pc:spChg>
        <pc:spChg chg="mod">
          <ac:chgData name="Jeroen van der A" userId="04b82405-7541-4e10-a2dc-56bf0de82e30" providerId="ADAL" clId="{84AF97D9-C203-4012-9672-28001AC11C06}" dt="2025-04-14T07:44:16.456" v="1553" actId="20577"/>
          <ac:spMkLst>
            <pc:docMk/>
            <pc:sldMk cId="2247564340" sldId="4633"/>
            <ac:spMk id="5" creationId="{0EE83745-C4C6-4683-9691-AAE67165E10D}"/>
          </ac:spMkLst>
        </pc:spChg>
        <pc:spChg chg="mod">
          <ac:chgData name="Jeroen van der A" userId="04b82405-7541-4e10-a2dc-56bf0de82e30" providerId="ADAL" clId="{84AF97D9-C203-4012-9672-28001AC11C06}" dt="2025-04-14T07:44:05.914" v="1550"/>
          <ac:spMkLst>
            <pc:docMk/>
            <pc:sldMk cId="2247564340" sldId="4633"/>
            <ac:spMk id="27" creationId="{04FA5C8B-27CF-FA72-75B7-78435D74AE6A}"/>
          </ac:spMkLst>
        </pc:spChg>
        <pc:spChg chg="mod">
          <ac:chgData name="Jeroen van der A" userId="04b82405-7541-4e10-a2dc-56bf0de82e30" providerId="ADAL" clId="{84AF97D9-C203-4012-9672-28001AC11C06}" dt="2025-04-14T07:44:05.914" v="1550"/>
          <ac:spMkLst>
            <pc:docMk/>
            <pc:sldMk cId="2247564340" sldId="4633"/>
            <ac:spMk id="28" creationId="{0A76A9A7-67F6-1A8E-93AA-3ED00B49F144}"/>
          </ac:spMkLst>
        </pc:spChg>
        <pc:grpChg chg="add mod">
          <ac:chgData name="Jeroen van der A" userId="04b82405-7541-4e10-a2dc-56bf0de82e30" providerId="ADAL" clId="{84AF97D9-C203-4012-9672-28001AC11C06}" dt="2025-04-14T07:44:10.615" v="1551" actId="1076"/>
          <ac:grpSpMkLst>
            <pc:docMk/>
            <pc:sldMk cId="2247564340" sldId="4633"/>
            <ac:grpSpMk id="26" creationId="{4E1E5287-914B-8D9E-03DA-45AAC0DA1844}"/>
          </ac:grpSpMkLst>
        </pc:grpChg>
      </pc:sldChg>
      <pc:sldChg chg="delSp add del mod ord">
        <pc:chgData name="Jeroen van der A" userId="04b82405-7541-4e10-a2dc-56bf0de82e30" providerId="ADAL" clId="{84AF97D9-C203-4012-9672-28001AC11C06}" dt="2025-04-14T07:33:13.132" v="590" actId="2696"/>
        <pc:sldMkLst>
          <pc:docMk/>
          <pc:sldMk cId="680221144" sldId="4634"/>
        </pc:sldMkLst>
      </pc:sldChg>
      <pc:sldChg chg="add">
        <pc:chgData name="Jeroen van der A" userId="04b82405-7541-4e10-a2dc-56bf0de82e30" providerId="ADAL" clId="{84AF97D9-C203-4012-9672-28001AC11C06}" dt="2025-04-14T07:36:21.920" v="1107"/>
        <pc:sldMkLst>
          <pc:docMk/>
          <pc:sldMk cId="1378002738" sldId="4634"/>
        </pc:sldMkLst>
      </pc:sldChg>
    </pc:docChg>
  </pc:docChgLst>
  <pc:docChgLst>
    <pc:chgData name="Jeroen van der A" userId="04b82405-7541-4e10-a2dc-56bf0de82e30" providerId="ADAL" clId="{311EC799-8B2F-4806-B183-98B6102BC031}"/>
    <pc:docChg chg="undo redo custSel addSld delSld modSld sldOrd modSection">
      <pc:chgData name="Jeroen van der A" userId="04b82405-7541-4e10-a2dc-56bf0de82e30" providerId="ADAL" clId="{311EC799-8B2F-4806-B183-98B6102BC031}" dt="2024-11-19T08:24:29.652" v="9827" actId="1036"/>
      <pc:docMkLst>
        <pc:docMk/>
      </pc:docMkLst>
      <pc:sldChg chg="modSp mod">
        <pc:chgData name="Jeroen van der A" userId="04b82405-7541-4e10-a2dc-56bf0de82e30" providerId="ADAL" clId="{311EC799-8B2F-4806-B183-98B6102BC031}" dt="2024-11-19T08:24:29.652" v="9827" actId="1036"/>
        <pc:sldMkLst>
          <pc:docMk/>
          <pc:sldMk cId="1737311445" sldId="279"/>
        </pc:sldMkLst>
      </pc:sldChg>
      <pc:sldChg chg="addSp delSp modSp mod">
        <pc:chgData name="Jeroen van der A" userId="04b82405-7541-4e10-a2dc-56bf0de82e30" providerId="ADAL" clId="{311EC799-8B2F-4806-B183-98B6102BC031}" dt="2024-11-18T08:33:11.568" v="1763" actId="478"/>
        <pc:sldMkLst>
          <pc:docMk/>
          <pc:sldMk cId="3753211869" sldId="303"/>
        </pc:sldMkLst>
      </pc:sldChg>
      <pc:sldChg chg="del">
        <pc:chgData name="Jeroen van der A" userId="04b82405-7541-4e10-a2dc-56bf0de82e30" providerId="ADAL" clId="{311EC799-8B2F-4806-B183-98B6102BC031}" dt="2024-11-14T07:59:49.734" v="0" actId="2696"/>
        <pc:sldMkLst>
          <pc:docMk/>
          <pc:sldMk cId="4101964551" sldId="327"/>
        </pc:sldMkLst>
      </pc:sldChg>
      <pc:sldChg chg="del">
        <pc:chgData name="Jeroen van der A" userId="04b82405-7541-4e10-a2dc-56bf0de82e30" providerId="ADAL" clId="{311EC799-8B2F-4806-B183-98B6102BC031}" dt="2024-11-18T08:25:29.350" v="1679" actId="2696"/>
        <pc:sldMkLst>
          <pc:docMk/>
          <pc:sldMk cId="1309085299" sldId="328"/>
        </pc:sldMkLst>
      </pc:sldChg>
      <pc:sldChg chg="del">
        <pc:chgData name="Jeroen van der A" userId="04b82405-7541-4e10-a2dc-56bf0de82e30" providerId="ADAL" clId="{311EC799-8B2F-4806-B183-98B6102BC031}" dt="2024-11-14T08:01:51.636" v="5" actId="2696"/>
        <pc:sldMkLst>
          <pc:docMk/>
          <pc:sldMk cId="728058737" sldId="330"/>
        </pc:sldMkLst>
      </pc:sldChg>
      <pc:sldChg chg="del">
        <pc:chgData name="Jeroen van der A" userId="04b82405-7541-4e10-a2dc-56bf0de82e30" providerId="ADAL" clId="{311EC799-8B2F-4806-B183-98B6102BC031}" dt="2024-11-14T08:02:25.115" v="9" actId="2696"/>
        <pc:sldMkLst>
          <pc:docMk/>
          <pc:sldMk cId="2648017331" sldId="332"/>
        </pc:sldMkLst>
      </pc:sldChg>
      <pc:sldChg chg="del">
        <pc:chgData name="Jeroen van der A" userId="04b82405-7541-4e10-a2dc-56bf0de82e30" providerId="ADAL" clId="{311EC799-8B2F-4806-B183-98B6102BC031}" dt="2024-11-14T08:03:53.130" v="14" actId="2696"/>
        <pc:sldMkLst>
          <pc:docMk/>
          <pc:sldMk cId="884555357" sldId="333"/>
        </pc:sldMkLst>
      </pc:sldChg>
      <pc:sldChg chg="del">
        <pc:chgData name="Jeroen van der A" userId="04b82405-7541-4e10-a2dc-56bf0de82e30" providerId="ADAL" clId="{311EC799-8B2F-4806-B183-98B6102BC031}" dt="2024-11-14T08:01:58.665" v="6" actId="2696"/>
        <pc:sldMkLst>
          <pc:docMk/>
          <pc:sldMk cId="1839646255" sldId="335"/>
        </pc:sldMkLst>
      </pc:sldChg>
      <pc:sldChg chg="del">
        <pc:chgData name="Jeroen van der A" userId="04b82405-7541-4e10-a2dc-56bf0de82e30" providerId="ADAL" clId="{311EC799-8B2F-4806-B183-98B6102BC031}" dt="2024-11-14T08:01:10.022" v="2" actId="2696"/>
        <pc:sldMkLst>
          <pc:docMk/>
          <pc:sldMk cId="3466372697" sldId="336"/>
        </pc:sldMkLst>
      </pc:sldChg>
      <pc:sldChg chg="del">
        <pc:chgData name="Jeroen van der A" userId="04b82405-7541-4e10-a2dc-56bf0de82e30" providerId="ADAL" clId="{311EC799-8B2F-4806-B183-98B6102BC031}" dt="2024-11-14T08:01:01.554" v="1" actId="2696"/>
        <pc:sldMkLst>
          <pc:docMk/>
          <pc:sldMk cId="3689240268" sldId="337"/>
        </pc:sldMkLst>
      </pc:sldChg>
      <pc:sldChg chg="del">
        <pc:chgData name="Jeroen van der A" userId="04b82405-7541-4e10-a2dc-56bf0de82e30" providerId="ADAL" clId="{311EC799-8B2F-4806-B183-98B6102BC031}" dt="2024-11-14T08:02:31.824" v="10" actId="2696"/>
        <pc:sldMkLst>
          <pc:docMk/>
          <pc:sldMk cId="3841220860" sldId="338"/>
        </pc:sldMkLst>
      </pc:sldChg>
      <pc:sldChg chg="addSp modSp mod">
        <pc:chgData name="Jeroen van der A" userId="04b82405-7541-4e10-a2dc-56bf0de82e30" providerId="ADAL" clId="{311EC799-8B2F-4806-B183-98B6102BC031}" dt="2024-11-18T14:16:24.516" v="9826" actId="20577"/>
        <pc:sldMkLst>
          <pc:docMk/>
          <pc:sldMk cId="4227848608" sldId="339"/>
        </pc:sldMkLst>
      </pc:sldChg>
      <pc:sldChg chg="del">
        <pc:chgData name="Jeroen van der A" userId="04b82405-7541-4e10-a2dc-56bf0de82e30" providerId="ADAL" clId="{311EC799-8B2F-4806-B183-98B6102BC031}" dt="2024-11-14T08:02:50.469" v="12" actId="2696"/>
        <pc:sldMkLst>
          <pc:docMk/>
          <pc:sldMk cId="238054414" sldId="4604"/>
        </pc:sldMkLst>
      </pc:sldChg>
      <pc:sldChg chg="del">
        <pc:chgData name="Jeroen van der A" userId="04b82405-7541-4e10-a2dc-56bf0de82e30" providerId="ADAL" clId="{311EC799-8B2F-4806-B183-98B6102BC031}" dt="2024-11-14T08:02:54.883" v="13" actId="2696"/>
        <pc:sldMkLst>
          <pc:docMk/>
          <pc:sldMk cId="1764472874" sldId="4605"/>
        </pc:sldMkLst>
      </pc:sldChg>
      <pc:sldChg chg="del">
        <pc:chgData name="Jeroen van der A" userId="04b82405-7541-4e10-a2dc-56bf0de82e30" providerId="ADAL" clId="{311EC799-8B2F-4806-B183-98B6102BC031}" dt="2024-11-14T08:02:46.714" v="11" actId="2696"/>
        <pc:sldMkLst>
          <pc:docMk/>
          <pc:sldMk cId="1391737354" sldId="4606"/>
        </pc:sldMkLst>
      </pc:sldChg>
      <pc:sldChg chg="del">
        <pc:chgData name="Jeroen van der A" userId="04b82405-7541-4e10-a2dc-56bf0de82e30" providerId="ADAL" clId="{311EC799-8B2F-4806-B183-98B6102BC031}" dt="2024-11-14T08:02:10.738" v="8" actId="2696"/>
        <pc:sldMkLst>
          <pc:docMk/>
          <pc:sldMk cId="2764028825" sldId="4607"/>
        </pc:sldMkLst>
      </pc:sldChg>
      <pc:sldChg chg="del">
        <pc:chgData name="Jeroen van der A" userId="04b82405-7541-4e10-a2dc-56bf0de82e30" providerId="ADAL" clId="{311EC799-8B2F-4806-B183-98B6102BC031}" dt="2024-11-14T12:22:58.554" v="342" actId="2696"/>
        <pc:sldMkLst>
          <pc:docMk/>
          <pc:sldMk cId="3208531885" sldId="4608"/>
        </pc:sldMkLst>
      </pc:sldChg>
      <pc:sldChg chg="del">
        <pc:chgData name="Jeroen van der A" userId="04b82405-7541-4e10-a2dc-56bf0de82e30" providerId="ADAL" clId="{311EC799-8B2F-4806-B183-98B6102BC031}" dt="2024-11-14T12:23:05.942" v="343" actId="2696"/>
        <pc:sldMkLst>
          <pc:docMk/>
          <pc:sldMk cId="2978610884" sldId="4609"/>
        </pc:sldMkLst>
      </pc:sldChg>
      <pc:sldChg chg="delSp modSp del mod">
        <pc:chgData name="Jeroen van der A" userId="04b82405-7541-4e10-a2dc-56bf0de82e30" providerId="ADAL" clId="{311EC799-8B2F-4806-B183-98B6102BC031}" dt="2024-11-14T12:23:11.003" v="344" actId="2696"/>
        <pc:sldMkLst>
          <pc:docMk/>
          <pc:sldMk cId="198630755" sldId="4610"/>
        </pc:sldMkLst>
      </pc:sldChg>
      <pc:sldChg chg="del">
        <pc:chgData name="Jeroen van der A" userId="04b82405-7541-4e10-a2dc-56bf0de82e30" providerId="ADAL" clId="{311EC799-8B2F-4806-B183-98B6102BC031}" dt="2024-11-18T08:29:02.399" v="1703" actId="2696"/>
        <pc:sldMkLst>
          <pc:docMk/>
          <pc:sldMk cId="4059705233" sldId="4611"/>
        </pc:sldMkLst>
      </pc:sldChg>
      <pc:sldChg chg="del">
        <pc:chgData name="Jeroen van der A" userId="04b82405-7541-4e10-a2dc-56bf0de82e30" providerId="ADAL" clId="{311EC799-8B2F-4806-B183-98B6102BC031}" dt="2024-11-18T08:28:58.750" v="1702" actId="2696"/>
        <pc:sldMkLst>
          <pc:docMk/>
          <pc:sldMk cId="1105935026" sldId="4612"/>
        </pc:sldMkLst>
      </pc:sldChg>
      <pc:sldChg chg="del">
        <pc:chgData name="Jeroen van der A" userId="04b82405-7541-4e10-a2dc-56bf0de82e30" providerId="ADAL" clId="{311EC799-8B2F-4806-B183-98B6102BC031}" dt="2024-11-18T08:28:54.848" v="1701" actId="2696"/>
        <pc:sldMkLst>
          <pc:docMk/>
          <pc:sldMk cId="3803898438" sldId="4613"/>
        </pc:sldMkLst>
      </pc:sldChg>
      <pc:sldChg chg="del">
        <pc:chgData name="Jeroen van der A" userId="04b82405-7541-4e10-a2dc-56bf0de82e30" providerId="ADAL" clId="{311EC799-8B2F-4806-B183-98B6102BC031}" dt="2024-11-18T08:29:14.350" v="1704" actId="2696"/>
        <pc:sldMkLst>
          <pc:docMk/>
          <pc:sldMk cId="1480765848" sldId="4614"/>
        </pc:sldMkLst>
      </pc:sldChg>
      <pc:sldChg chg="del">
        <pc:chgData name="Jeroen van der A" userId="04b82405-7541-4e10-a2dc-56bf0de82e30" providerId="ADAL" clId="{311EC799-8B2F-4806-B183-98B6102BC031}" dt="2024-11-18T08:25:32.980" v="1680" actId="2696"/>
        <pc:sldMkLst>
          <pc:docMk/>
          <pc:sldMk cId="228217906" sldId="4615"/>
        </pc:sldMkLst>
      </pc:sldChg>
      <pc:sldChg chg="del">
        <pc:chgData name="Jeroen van der A" userId="04b82405-7541-4e10-a2dc-56bf0de82e30" providerId="ADAL" clId="{311EC799-8B2F-4806-B183-98B6102BC031}" dt="2024-11-18T08:25:20.090" v="1678" actId="2696"/>
        <pc:sldMkLst>
          <pc:docMk/>
          <pc:sldMk cId="828818095" sldId="4616"/>
        </pc:sldMkLst>
      </pc:sldChg>
      <pc:sldChg chg="del">
        <pc:chgData name="Jeroen van der A" userId="04b82405-7541-4e10-a2dc-56bf0de82e30" providerId="ADAL" clId="{311EC799-8B2F-4806-B183-98B6102BC031}" dt="2024-11-14T12:23:28.893" v="345" actId="2696"/>
        <pc:sldMkLst>
          <pc:docMk/>
          <pc:sldMk cId="4271010379" sldId="4617"/>
        </pc:sldMkLst>
      </pc:sldChg>
      <pc:sldChg chg="addSp delSp modSp mod">
        <pc:chgData name="Jeroen van der A" userId="04b82405-7541-4e10-a2dc-56bf0de82e30" providerId="ADAL" clId="{311EC799-8B2F-4806-B183-98B6102BC031}" dt="2024-11-18T10:02:24.482" v="4916" actId="1076"/>
        <pc:sldMkLst>
          <pc:docMk/>
          <pc:sldMk cId="1751580849" sldId="4618"/>
        </pc:sldMkLst>
      </pc:sldChg>
      <pc:sldChg chg="del">
        <pc:chgData name="Jeroen van der A" userId="04b82405-7541-4e10-a2dc-56bf0de82e30" providerId="ADAL" clId="{311EC799-8B2F-4806-B183-98B6102BC031}" dt="2024-11-14T12:24:13.521" v="346" actId="2696"/>
        <pc:sldMkLst>
          <pc:docMk/>
          <pc:sldMk cId="1588451990" sldId="4619"/>
        </pc:sldMkLst>
      </pc:sldChg>
      <pc:sldChg chg="addSp delSp modSp add mod">
        <pc:chgData name="Jeroen van der A" userId="04b82405-7541-4e10-a2dc-56bf0de82e30" providerId="ADAL" clId="{311EC799-8B2F-4806-B183-98B6102BC031}" dt="2024-11-18T10:42:11.964" v="6934" actId="113"/>
        <pc:sldMkLst>
          <pc:docMk/>
          <pc:sldMk cId="4083048286" sldId="4619"/>
        </pc:sldMkLst>
      </pc:sldChg>
      <pc:sldChg chg="addSp modSp add mod ord">
        <pc:chgData name="Jeroen van der A" userId="04b82405-7541-4e10-a2dc-56bf0de82e30" providerId="ADAL" clId="{311EC799-8B2F-4806-B183-98B6102BC031}" dt="2024-11-18T14:15:25.797" v="9794" actId="1076"/>
        <pc:sldMkLst>
          <pc:docMk/>
          <pc:sldMk cId="1919367729" sldId="4620"/>
        </pc:sldMkLst>
      </pc:sldChg>
      <pc:sldChg chg="del">
        <pc:chgData name="Jeroen van der A" userId="04b82405-7541-4e10-a2dc-56bf0de82e30" providerId="ADAL" clId="{311EC799-8B2F-4806-B183-98B6102BC031}" dt="2024-11-14T08:01:14.213" v="3" actId="2696"/>
        <pc:sldMkLst>
          <pc:docMk/>
          <pc:sldMk cId="4116966250" sldId="4620"/>
        </pc:sldMkLst>
      </pc:sldChg>
      <pc:sldChg chg="addSp delSp modSp add mod ord">
        <pc:chgData name="Jeroen van der A" userId="04b82405-7541-4e10-a2dc-56bf0de82e30" providerId="ADAL" clId="{311EC799-8B2F-4806-B183-98B6102BC031}" dt="2024-11-18T09:03:29.738" v="2489" actId="1076"/>
        <pc:sldMkLst>
          <pc:docMk/>
          <pc:sldMk cId="1456267971" sldId="4621"/>
        </pc:sldMkLst>
      </pc:sldChg>
      <pc:sldChg chg="del">
        <pc:chgData name="Jeroen van der A" userId="04b82405-7541-4e10-a2dc-56bf0de82e30" providerId="ADAL" clId="{311EC799-8B2F-4806-B183-98B6102BC031}" dt="2024-11-14T08:01:19.566" v="4" actId="2696"/>
        <pc:sldMkLst>
          <pc:docMk/>
          <pc:sldMk cId="1730445054" sldId="4621"/>
        </pc:sldMkLst>
      </pc:sldChg>
      <pc:sldChg chg="addSp modSp add del mod ord">
        <pc:chgData name="Jeroen van der A" userId="04b82405-7541-4e10-a2dc-56bf0de82e30" providerId="ADAL" clId="{311EC799-8B2F-4806-B183-98B6102BC031}" dt="2024-11-18T09:03:51.735" v="2490" actId="2696"/>
        <pc:sldMkLst>
          <pc:docMk/>
          <pc:sldMk cId="340064618" sldId="4622"/>
        </pc:sldMkLst>
      </pc:sldChg>
      <pc:sldChg chg="del">
        <pc:chgData name="Jeroen van der A" userId="04b82405-7541-4e10-a2dc-56bf0de82e30" providerId="ADAL" clId="{311EC799-8B2F-4806-B183-98B6102BC031}" dt="2024-11-14T08:02:06.180" v="7" actId="2696"/>
        <pc:sldMkLst>
          <pc:docMk/>
          <pc:sldMk cId="2829190975" sldId="4622"/>
        </pc:sldMkLst>
      </pc:sldChg>
      <pc:sldChg chg="delSp modSp add mod">
        <pc:chgData name="Jeroen van der A" userId="04b82405-7541-4e10-a2dc-56bf0de82e30" providerId="ADAL" clId="{311EC799-8B2F-4806-B183-98B6102BC031}" dt="2024-11-14T14:21:26.735" v="1559" actId="478"/>
        <pc:sldMkLst>
          <pc:docMk/>
          <pc:sldMk cId="90934123" sldId="4623"/>
        </pc:sldMkLst>
      </pc:sldChg>
      <pc:sldChg chg="addSp modSp add mod">
        <pc:chgData name="Jeroen van der A" userId="04b82405-7541-4e10-a2dc-56bf0de82e30" providerId="ADAL" clId="{311EC799-8B2F-4806-B183-98B6102BC031}" dt="2024-11-18T10:26:49.746" v="6353" actId="1076"/>
        <pc:sldMkLst>
          <pc:docMk/>
          <pc:sldMk cId="561153710" sldId="4624"/>
        </pc:sldMkLst>
      </pc:sldChg>
      <pc:sldChg chg="addSp delSp modSp add mod ord">
        <pc:chgData name="Jeroen van der A" userId="04b82405-7541-4e10-a2dc-56bf0de82e30" providerId="ADAL" clId="{311EC799-8B2F-4806-B183-98B6102BC031}" dt="2024-11-18T10:04:32.580" v="4921" actId="1076"/>
        <pc:sldMkLst>
          <pc:docMk/>
          <pc:sldMk cId="1885248699" sldId="4625"/>
        </pc:sldMkLst>
      </pc:sldChg>
      <pc:sldChg chg="addSp delSp modSp add mod ord">
        <pc:chgData name="Jeroen van der A" userId="04b82405-7541-4e10-a2dc-56bf0de82e30" providerId="ADAL" clId="{311EC799-8B2F-4806-B183-98B6102BC031}" dt="2024-11-18T13:50:00.100" v="9075" actId="20577"/>
        <pc:sldMkLst>
          <pc:docMk/>
          <pc:sldMk cId="2555322305" sldId="4626"/>
        </pc:sldMkLst>
      </pc:sldChg>
      <pc:sldChg chg="add">
        <pc:chgData name="Jeroen van der A" userId="04b82405-7541-4e10-a2dc-56bf0de82e30" providerId="ADAL" clId="{311EC799-8B2F-4806-B183-98B6102BC031}" dt="2024-11-18T12:10:22.020" v="7887" actId="2890"/>
        <pc:sldMkLst>
          <pc:docMk/>
          <pc:sldMk cId="3019262059" sldId="4627"/>
        </pc:sldMkLst>
      </pc:sldChg>
      <pc:sldMasterChg chg="delSldLayout">
        <pc:chgData name="Jeroen van der A" userId="04b82405-7541-4e10-a2dc-56bf0de82e30" providerId="ADAL" clId="{311EC799-8B2F-4806-B183-98B6102BC031}" dt="2024-11-14T08:02:54.883" v="13" actId="2696"/>
        <pc:sldMasterMkLst>
          <pc:docMk/>
          <pc:sldMasterMk cId="1792862288" sldId="2147483662"/>
        </pc:sldMasterMkLst>
        <pc:sldLayoutChg chg="del">
          <pc:chgData name="Jeroen van der A" userId="04b82405-7541-4e10-a2dc-56bf0de82e30" providerId="ADAL" clId="{311EC799-8B2F-4806-B183-98B6102BC031}" dt="2024-11-14T08:02:54.883" v="13" actId="2696"/>
          <pc:sldLayoutMkLst>
            <pc:docMk/>
            <pc:sldMasterMk cId="1792862288" sldId="2147483662"/>
            <pc:sldLayoutMk cId="1721961599" sldId="214748366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0C53747-678C-450F-BAAB-7D98F97577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F31316-58A2-4ECD-9573-E142AD621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5497A-4FA0-495F-A4FF-A02D6C42B275}" type="datetimeFigureOut">
              <a:rPr lang="nl-NL" smtClean="0"/>
              <a:t>13-5-2025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1E57272-210D-4BD8-A5AA-F080CD2960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B770A27-69A2-4286-81B2-0648691B15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E77A8-D8C2-4943-8E7A-94C55188178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53857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01:03.12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4T12:46:13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FC129-350F-46B2-BDD2-BF25E7D9C7D5}" type="datetimeFigureOut">
              <a:rPr lang="nl-NL" smtClean="0"/>
              <a:t>13-5-2025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78723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431599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4" y="9431599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88CDA-F217-43C3-AAE1-51FF8B3AFA9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6009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1pPr>
    <a:lvl2pPr marL="30929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2pPr>
    <a:lvl3pPr marL="618592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3pPr>
    <a:lvl4pPr marL="927887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4pPr>
    <a:lvl5pPr marL="1237183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5pPr>
    <a:lvl6pPr marL="1546479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6pPr>
    <a:lvl7pPr marL="1855775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7pPr>
    <a:lvl8pPr marL="2165071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8pPr>
    <a:lvl9pPr marL="2474366" algn="l" defTabSz="618592" rtl="0" eaLnBrk="1" latinLnBrk="0" hangingPunct="1">
      <a:defRPr sz="8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18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vragen</a:t>
            </a:r>
            <a:r>
              <a:rPr lang="en-GB" dirty="0"/>
              <a:t> over </a:t>
            </a:r>
            <a:r>
              <a:rPr lang="en-GB" dirty="0" err="1"/>
              <a:t>vorige</a:t>
            </a:r>
            <a:r>
              <a:rPr lang="en-GB" dirty="0"/>
              <a:t> training?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6373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5F8A4-4BF1-827B-2F19-51033EF48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519201F-E2C0-8AF4-A5F7-5207708C6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C246B0E-7D8E-DCF6-95B2-E056A8A01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Visuele</a:t>
            </a:r>
            <a:r>
              <a:rPr lang="en-GB" dirty="0"/>
              <a:t> filtering</a:t>
            </a:r>
          </a:p>
          <a:p>
            <a:r>
              <a:rPr lang="en-GB" dirty="0"/>
              <a:t>Ook door op visuals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klikken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503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7649B-3D3F-F03A-7586-FF83674A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A052E7E-8AA3-EFCD-575B-59B74B834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1E39062-1020-5E0E-B39A-C2C9C6727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Visuele</a:t>
            </a:r>
            <a:r>
              <a:rPr lang="en-GB" dirty="0"/>
              <a:t> filtering</a:t>
            </a:r>
          </a:p>
          <a:p>
            <a:r>
              <a:rPr lang="en-GB" dirty="0"/>
              <a:t>Ook door op visuals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klikken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390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3919B-F05E-0F63-17CC-2E11FDD06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8202A9B-FDC8-ED76-5B54-6F5D113E1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41A54B3-8746-F7CC-7FE8-4C92C8A1E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Visuele</a:t>
            </a:r>
            <a:r>
              <a:rPr lang="en-GB" dirty="0"/>
              <a:t> filtering</a:t>
            </a:r>
          </a:p>
          <a:p>
            <a:r>
              <a:rPr lang="en-GB" dirty="0"/>
              <a:t>Ook door op visuals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klikken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475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884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7A3FF-888F-C22E-B0A9-2FD4CE91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F062D27-0DA1-DFC2-EFAC-76DADFBA9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8B55EAE-0D90-F4E7-E9F9-A415BA5E3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91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alles</a:t>
            </a:r>
            <a:r>
              <a:rPr lang="en-GB" dirty="0"/>
              <a:t> wat je </a:t>
            </a:r>
            <a:r>
              <a:rPr lang="en-GB" dirty="0" err="1"/>
              <a:t>bekijkt</a:t>
            </a:r>
            <a:r>
              <a:rPr lang="en-GB" dirty="0"/>
              <a:t>, </a:t>
            </a:r>
            <a:r>
              <a:rPr lang="en-GB" dirty="0" err="1"/>
              <a:t>wordt</a:t>
            </a:r>
            <a:r>
              <a:rPr lang="en-GB" dirty="0"/>
              <a:t> de </a:t>
            </a:r>
            <a:r>
              <a:rPr lang="en-GB" dirty="0" err="1"/>
              <a:t>brondata</a:t>
            </a:r>
            <a:r>
              <a:rPr lang="en-GB" dirty="0"/>
              <a:t> </a:t>
            </a:r>
            <a:r>
              <a:rPr lang="en-GB" dirty="0" err="1"/>
              <a:t>gefilterd</a:t>
            </a:r>
            <a:r>
              <a:rPr lang="en-GB" dirty="0"/>
              <a:t> op </a:t>
            </a:r>
            <a:r>
              <a:rPr lang="en-GB" dirty="0" err="1"/>
              <a:t>enkel</a:t>
            </a:r>
            <a:r>
              <a:rPr lang="en-GB" dirty="0"/>
              <a:t> regels die je mag </a:t>
            </a:r>
            <a:r>
              <a:rPr lang="en-GB" dirty="0" err="1"/>
              <a:t>zien</a:t>
            </a:r>
            <a:endParaRPr lang="en-GB" dirty="0"/>
          </a:p>
          <a:p>
            <a:r>
              <a:rPr lang="en-GB" dirty="0"/>
              <a:t>Alle </a:t>
            </a:r>
            <a:r>
              <a:rPr lang="en-GB" dirty="0" err="1"/>
              <a:t>berekeningen</a:t>
            </a:r>
            <a:r>
              <a:rPr lang="en-GB" dirty="0"/>
              <a:t> </a:t>
            </a:r>
            <a:r>
              <a:rPr lang="en-GB" dirty="0" err="1"/>
              <a:t>gebruiken</a:t>
            </a:r>
            <a:r>
              <a:rPr lang="en-GB" dirty="0"/>
              <a:t> </a:t>
            </a:r>
            <a:r>
              <a:rPr lang="en-GB" dirty="0" err="1"/>
              <a:t>dus</a:t>
            </a:r>
            <a:r>
              <a:rPr lang="en-GB" dirty="0"/>
              <a:t> </a:t>
            </a:r>
            <a:r>
              <a:rPr lang="en-GB" dirty="0" err="1"/>
              <a:t>enkel</a:t>
            </a:r>
            <a:r>
              <a:rPr lang="en-GB" dirty="0"/>
              <a:t> die regels</a:t>
            </a:r>
          </a:p>
        </p:txBody>
      </p:sp>
    </p:spTree>
    <p:extLst>
      <p:ext uri="{BB962C8B-B14F-4D97-AF65-F5344CB8AC3E}">
        <p14:creationId xmlns:p14="http://schemas.microsoft.com/office/powerpoint/2010/main" val="183393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97D0-767E-DEEF-F52B-02F884E69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2550FAE-A1B6-0E57-12DA-DBE1D0BDD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937A05-00EC-E28E-D6EA-F83B1D971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Visuele</a:t>
            </a:r>
            <a:r>
              <a:rPr lang="en-GB" dirty="0"/>
              <a:t> filtering</a:t>
            </a:r>
          </a:p>
          <a:p>
            <a:r>
              <a:rPr lang="en-GB" dirty="0"/>
              <a:t>Ook door op visuals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klikken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718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BA924-ABEA-BEAD-0B8E-AB78421A6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AADDB28-5502-09A3-5474-8EACEE371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7077E08-C29E-5B75-BFA6-7932E986B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Visuele</a:t>
            </a:r>
            <a:r>
              <a:rPr lang="en-GB" dirty="0"/>
              <a:t> filtering</a:t>
            </a:r>
          </a:p>
          <a:p>
            <a:r>
              <a:rPr lang="en-GB" dirty="0"/>
              <a:t>Ook door op visuals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klikken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4598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D7759-6966-45FF-95FA-04D7E4DA82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45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10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83929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407D4-F57B-09D4-D438-4E24B40C9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9C1B747-AB9E-4FC5-7576-3E9CCE920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351AA24-9496-FAA9-AA1E-D6D1F05B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Visuele</a:t>
            </a:r>
            <a:r>
              <a:rPr lang="en-GB" dirty="0"/>
              <a:t> filtering</a:t>
            </a:r>
          </a:p>
          <a:p>
            <a:r>
              <a:rPr lang="en-GB" dirty="0"/>
              <a:t>Ook door op visuals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klikken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620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Visuele</a:t>
            </a:r>
            <a:r>
              <a:rPr lang="en-GB" dirty="0"/>
              <a:t> filtering</a:t>
            </a:r>
          </a:p>
          <a:p>
            <a:r>
              <a:rPr lang="en-GB" dirty="0"/>
              <a:t>Ook door op visuals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klikken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24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3E0B8-4C61-6C59-6FEA-CA78DC4D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6205F4A-24F8-6D63-5611-B26D5358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6CAC498-8A6C-3BBE-2DFB-AFC965B51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Visuele</a:t>
            </a:r>
            <a:r>
              <a:rPr lang="en-GB" dirty="0"/>
              <a:t> filtering</a:t>
            </a:r>
          </a:p>
          <a:p>
            <a:r>
              <a:rPr lang="en-GB" dirty="0"/>
              <a:t>Ook door op visuals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klikken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060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2FBA5-1D0B-2C78-EBCE-22C40F7D5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7839AD6-EC80-2CBB-E036-79514E9D1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9C7A295-BF66-1A0A-75FC-A7508DB79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Visuele</a:t>
            </a:r>
            <a:r>
              <a:rPr lang="en-GB" dirty="0"/>
              <a:t> filtering</a:t>
            </a:r>
          </a:p>
          <a:p>
            <a:r>
              <a:rPr lang="en-GB" dirty="0"/>
              <a:t>Ook door op visuals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klikken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889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12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A9F53-0C9A-6841-806D-50A7299F5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20B087F-3BAE-1390-1F24-C986D5CC7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07AEFE6-7F4D-7A47-2F80-5F521C391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Visuele</a:t>
            </a:r>
            <a:r>
              <a:rPr lang="en-GB" dirty="0"/>
              <a:t> filtering</a:t>
            </a:r>
          </a:p>
          <a:p>
            <a:r>
              <a:rPr lang="en-GB" dirty="0"/>
              <a:t>Ook door op visuals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klikken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460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8651" y="414191"/>
            <a:ext cx="5441074" cy="465379"/>
          </a:xfrm>
        </p:spPr>
        <p:txBody>
          <a:bodyPr anchor="t">
            <a:noAutofit/>
          </a:bodyPr>
          <a:lstStyle>
            <a:lvl1pPr algn="l">
              <a:defRPr sz="3200">
                <a:latin typeface="+mn-lt"/>
              </a:defRPr>
            </a:lvl1pPr>
          </a:lstStyle>
          <a:p>
            <a:r>
              <a:rPr lang="nl-NL"/>
              <a:t>Titel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8649" y="956808"/>
            <a:ext cx="7886701" cy="4254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Ondertitel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D5F9AF3-81D3-4A14-8770-740BC646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3AA00-6D7C-4BE4-B097-A62F11430B8A}" type="datetime1">
              <a:rPr lang="nl-NL" smtClean="0"/>
              <a:t>13-5-2025</a:t>
            </a:fld>
            <a:endParaRPr lang="nl-NL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F83C671A-D0E9-43CD-8B6F-6DB95D8E0D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1459540"/>
            <a:ext cx="7886700" cy="9144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nl-NL"/>
              <a:t>Body / 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3" name="Tijdelijke aanduiding voor dianummer 7">
            <a:extLst>
              <a:ext uri="{FF2B5EF4-FFF2-40B4-BE49-F238E27FC236}">
                <a16:creationId xmlns:a16="http://schemas.microsoft.com/office/drawing/2014/main" id="{EEB52CA3-5390-49DC-9C70-323EA6B66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D6381-B850-4AB1-B978-F22D60A603E0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voettekst 6">
            <a:extLst>
              <a:ext uri="{FF2B5EF4-FFF2-40B4-BE49-F238E27FC236}">
                <a16:creationId xmlns:a16="http://schemas.microsoft.com/office/drawing/2014/main" id="{8896AF01-B41B-4F25-BD4D-2DB88CF0B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8971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BF49-D515-1E05-D845-609F2E9ED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DF9BE-1C55-8DFD-C9F9-333EAFCD9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8962-E782-91D7-19B3-C8EA47A5C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4836-4F97-486D-A960-D12EF69CE3E8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F174A-7984-F19A-CB32-38990FFB8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B377E-53AD-FB48-81E3-704569DA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B9F-3E51-41A4-946D-8B5CAC12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8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1118-52DA-00C7-2C9A-0EB3530F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B935-1E9E-EB6F-7D97-808AC6B71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50C8C-1D02-9349-8777-F747933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4836-4F97-486D-A960-D12EF69CE3E8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D2BBA-62AF-AD76-D5A8-68E7C477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B5897-B3F6-99A6-D2FC-EAEA8954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B6B9F-3E51-41A4-946D-8B5CAC12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7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D1B87C-92E6-412C-9D68-8050C9B54B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b="9453"/>
          <a:stretch/>
        </p:blipFill>
        <p:spPr bwMode="auto">
          <a:xfrm>
            <a:off x="0" y="3622110"/>
            <a:ext cx="2283777" cy="15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51267"/>
            <a:ext cx="514152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</a:t>
            </a:r>
            <a:endParaRPr lang="en-US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9D241F67-763D-43F9-9C86-3F2D36BFD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D6381-B850-4AB1-B978-F22D60A603E0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C575A3C-439B-464C-B659-9CBD1812DF1C}"/>
              </a:ext>
            </a:extLst>
          </p:cNvPr>
          <p:cNvSpPr/>
          <p:nvPr userDrawn="1"/>
        </p:nvSpPr>
        <p:spPr>
          <a:xfrm>
            <a:off x="658" y="3053255"/>
            <a:ext cx="3164574" cy="2090245"/>
          </a:xfrm>
          <a:prstGeom prst="rect">
            <a:avLst/>
          </a:prstGeom>
          <a:gradFill>
            <a:gsLst>
              <a:gs pos="63000">
                <a:schemeClr val="accent1">
                  <a:lumMod val="0"/>
                  <a:lumOff val="100000"/>
                </a:schemeClr>
              </a:gs>
              <a:gs pos="83000">
                <a:srgbClr val="FFFFFF">
                  <a:lumMod val="0"/>
                  <a:lumOff val="100000"/>
                  <a:alpha val="48000"/>
                </a:srgbClr>
              </a:gs>
              <a:gs pos="74000">
                <a:schemeClr val="accent1">
                  <a:lumMod val="0"/>
                  <a:lumOff val="100000"/>
                  <a:alpha val="65000"/>
                </a:schemeClr>
              </a:gs>
              <a:gs pos="100000">
                <a:srgbClr val="FFFFFF">
                  <a:alpha val="16000"/>
                  <a:lumMod val="0"/>
                  <a:lumOff val="10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4481" y="476805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9C4D8-611A-4B1D-8EED-F793C9AC3F73}" type="datetime1">
              <a:rPr lang="nl-NL" smtClean="0"/>
              <a:t>13-5-2025</a:t>
            </a:fld>
            <a:endParaRPr lang="nl-NL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E772F261-8F1D-427E-864D-D4AE258CF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D38718D-8544-40C8-BE54-A86AA1AC42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6507"/>
          <a:stretch/>
        </p:blipFill>
        <p:spPr>
          <a:xfrm>
            <a:off x="7173324" y="63684"/>
            <a:ext cx="1814559" cy="5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6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hyperlink" Target="https://bielite.com/blog/" TargetMode="External"/><Relationship Id="rId21" Type="http://schemas.openxmlformats.org/officeDocument/2006/relationships/hyperlink" Target="https://www.linkedin.com/in/nikola-ilic-data-mozart/" TargetMode="External"/><Relationship Id="rId42" Type="http://schemas.openxmlformats.org/officeDocument/2006/relationships/hyperlink" Target="https://www.linkedin.com/in/melissacoatesprofile/" TargetMode="External"/><Relationship Id="rId63" Type="http://schemas.openxmlformats.org/officeDocument/2006/relationships/hyperlink" Target="https://data-goblins.com/articles" TargetMode="External"/><Relationship Id="rId84" Type="http://schemas.openxmlformats.org/officeDocument/2006/relationships/hyperlink" Target="https://www.linkedin.com/in/basdohmen/" TargetMode="External"/><Relationship Id="rId138" Type="http://schemas.openxmlformats.org/officeDocument/2006/relationships/hyperlink" Target="https://datakuity.com/" TargetMode="External"/><Relationship Id="rId159" Type="http://schemas.openxmlformats.org/officeDocument/2006/relationships/hyperlink" Target="https://www.linkedin.com/in/myndatreacy/" TargetMode="External"/><Relationship Id="rId170" Type="http://schemas.openxmlformats.org/officeDocument/2006/relationships/hyperlink" Target="https://www.youtube.com/@ThePowerUser/" TargetMode="External"/><Relationship Id="rId191" Type="http://schemas.openxmlformats.org/officeDocument/2006/relationships/hyperlink" Target="https://www.linkedin.com/in/lars-schreiber-80968129/" TargetMode="External"/><Relationship Id="rId205" Type="http://schemas.openxmlformats.org/officeDocument/2006/relationships/hyperlink" Target="https://www.fourmoo.com/blog/" TargetMode="External"/><Relationship Id="rId226" Type="http://schemas.openxmlformats.org/officeDocument/2006/relationships/hyperlink" Target="https://www.linkedin.com/in/missmicrosoft/" TargetMode="External"/><Relationship Id="rId107" Type="http://schemas.openxmlformats.org/officeDocument/2006/relationships/hyperlink" Target="https://curbal.com/curbal-learning-portal" TargetMode="External"/><Relationship Id="rId11" Type="http://schemas.openxmlformats.org/officeDocument/2006/relationships/hyperlink" Target="https://www.linkedin.com/in/rezarad/" TargetMode="External"/><Relationship Id="rId32" Type="http://schemas.openxmlformats.org/officeDocument/2006/relationships/hyperlink" Target="https://www.youtube.com/@ExcelFort/" TargetMode="External"/><Relationship Id="rId53" Type="http://schemas.openxmlformats.org/officeDocument/2006/relationships/hyperlink" Target="https://www.linkedin.com/in/oscarmartinezv/" TargetMode="External"/><Relationship Id="rId74" Type="http://schemas.openxmlformats.org/officeDocument/2006/relationships/hyperlink" Target="https://www.linkedin.com/in/datataleau/" TargetMode="External"/><Relationship Id="rId128" Type="http://schemas.openxmlformats.org/officeDocument/2006/relationships/hyperlink" Target="https://pbidax.wordpress.com/" TargetMode="External"/><Relationship Id="rId149" Type="http://schemas.openxmlformats.org/officeDocument/2006/relationships/hyperlink" Target="https://www.youtube.com/@MicrosoftHatesGreg/" TargetMode="External"/><Relationship Id="rId5" Type="http://schemas.openxmlformats.org/officeDocument/2006/relationships/hyperlink" Target="https://guyinacube.com/powerbi-videos/" TargetMode="External"/><Relationship Id="rId95" Type="http://schemas.openxmlformats.org/officeDocument/2006/relationships/hyperlink" Target="https://www.youtube.com/c/taik18" TargetMode="External"/><Relationship Id="rId160" Type="http://schemas.openxmlformats.org/officeDocument/2006/relationships/hyperlink" Target="https://www.myonlinetraininghub.com/blog" TargetMode="External"/><Relationship Id="rId181" Type="http://schemas.openxmlformats.org/officeDocument/2006/relationships/hyperlink" Target="https://exceed.hr/en/blog/" TargetMode="External"/><Relationship Id="rId216" Type="http://schemas.openxmlformats.org/officeDocument/2006/relationships/hyperlink" Target="https://www.linkedin.com/in/sumit-bansal-9b8a9012/" TargetMode="External"/><Relationship Id="rId22" Type="http://schemas.openxmlformats.org/officeDocument/2006/relationships/hyperlink" Target="https://data-mozart.com/" TargetMode="External"/><Relationship Id="rId43" Type="http://schemas.openxmlformats.org/officeDocument/2006/relationships/hyperlink" Target="https://www.youtube.com/@CoatesDataStrategies" TargetMode="External"/><Relationship Id="rId64" Type="http://schemas.openxmlformats.org/officeDocument/2006/relationships/hyperlink" Target="https://www.linkedin.com/in/meaganlongoria/" TargetMode="External"/><Relationship Id="rId118" Type="http://schemas.openxmlformats.org/officeDocument/2006/relationships/hyperlink" Target="https://www.youtube.com/@BIElite/" TargetMode="External"/><Relationship Id="rId139" Type="http://schemas.openxmlformats.org/officeDocument/2006/relationships/hyperlink" Target="https://www.linkedin.com/in/daniilmaslyuk/" TargetMode="External"/><Relationship Id="rId85" Type="http://schemas.openxmlformats.org/officeDocument/2006/relationships/hyperlink" Target="https://www.youtube.com/@HowtoPowerBI/" TargetMode="External"/><Relationship Id="rId150" Type="http://schemas.openxmlformats.org/officeDocument/2006/relationships/hyperlink" Target="https://www.linkedin.com/in/rajausmaanayub/" TargetMode="External"/><Relationship Id="rId171" Type="http://schemas.openxmlformats.org/officeDocument/2006/relationships/hyperlink" Target="https://www.linkedin.com/in/purnaduggirala/" TargetMode="External"/><Relationship Id="rId192" Type="http://schemas.openxmlformats.org/officeDocument/2006/relationships/hyperlink" Target="https://ssbi-blog.de/blog/technical-topics-english/" TargetMode="External"/><Relationship Id="rId206" Type="http://schemas.openxmlformats.org/officeDocument/2006/relationships/hyperlink" Target="https://www.linkedin.com/in/gilraviv/" TargetMode="External"/><Relationship Id="rId227" Type="http://schemas.openxmlformats.org/officeDocument/2006/relationships/hyperlink" Target="https://www.youtube.com/@MissMicrosoft" TargetMode="External"/><Relationship Id="rId12" Type="http://schemas.openxmlformats.org/officeDocument/2006/relationships/hyperlink" Target="https://www.linkedin.com/in/leila-etaati/" TargetMode="External"/><Relationship Id="rId33" Type="http://schemas.openxmlformats.org/officeDocument/2006/relationships/hyperlink" Target="https://www.linkedin.com/in/j0hnnyw1nter/" TargetMode="External"/><Relationship Id="rId108" Type="http://schemas.openxmlformats.org/officeDocument/2006/relationships/hyperlink" Target="https://www.youtube.com/@CurbalEN" TargetMode="External"/><Relationship Id="rId129" Type="http://schemas.openxmlformats.org/officeDocument/2006/relationships/hyperlink" Target="https://www.linkedin.com/in/bernatagullo/" TargetMode="External"/><Relationship Id="rId54" Type="http://schemas.openxmlformats.org/officeDocument/2006/relationships/hyperlink" Target="https://www.bibb.pro/blog" TargetMode="External"/><Relationship Id="rId75" Type="http://schemas.openxmlformats.org/officeDocument/2006/relationships/hyperlink" Target="https://datatale.com.au/my-blog/" TargetMode="External"/><Relationship Id="rId96" Type="http://schemas.openxmlformats.org/officeDocument/2006/relationships/hyperlink" Target="https://www.linkedin.com/in/rickmaurinus/" TargetMode="External"/><Relationship Id="rId140" Type="http://schemas.openxmlformats.org/officeDocument/2006/relationships/hyperlink" Target="https://xxlbi.com/" TargetMode="External"/><Relationship Id="rId161" Type="http://schemas.openxmlformats.org/officeDocument/2006/relationships/hyperlink" Target="https://www.youtube.com/@MyOnlineTrainingHub" TargetMode="External"/><Relationship Id="rId182" Type="http://schemas.openxmlformats.org/officeDocument/2006/relationships/hyperlink" Target="https://www.youtube.com/@ExceedLearning" TargetMode="External"/><Relationship Id="rId217" Type="http://schemas.openxmlformats.org/officeDocument/2006/relationships/hyperlink" Target="https://www.youtube.com/@trumpexcel" TargetMode="External"/><Relationship Id="rId6" Type="http://schemas.openxmlformats.org/officeDocument/2006/relationships/hyperlink" Target="https://www.youtube.com/@GuyInACube/" TargetMode="External"/><Relationship Id="rId23" Type="http://schemas.openxmlformats.org/officeDocument/2006/relationships/hyperlink" Target="https://www.youtube.com/@DataMozart/" TargetMode="External"/><Relationship Id="rId119" Type="http://schemas.openxmlformats.org/officeDocument/2006/relationships/hyperlink" Target="https://www.linkedin.com/in/antriksh19/" TargetMode="External"/><Relationship Id="rId44" Type="http://schemas.openxmlformats.org/officeDocument/2006/relationships/hyperlink" Target="https://www.linkedin.com/in/alice-drummond-discoverei/" TargetMode="External"/><Relationship Id="rId65" Type="http://schemas.openxmlformats.org/officeDocument/2006/relationships/hyperlink" Target="https://datasavvy.me/" TargetMode="External"/><Relationship Id="rId86" Type="http://schemas.openxmlformats.org/officeDocument/2006/relationships/hyperlink" Target="https://www.linkedin.com/in/alex-freberg/" TargetMode="External"/><Relationship Id="rId130" Type="http://schemas.openxmlformats.org/officeDocument/2006/relationships/hyperlink" Target="https://www.esbrina-ba.com/blog/" TargetMode="External"/><Relationship Id="rId151" Type="http://schemas.openxmlformats.org/officeDocument/2006/relationships/hyperlink" Target="https://www.youtube.com/channel/UC9jEmWZFQ3tv-uLqqd7CeNg/" TargetMode="External"/><Relationship Id="rId172" Type="http://schemas.openxmlformats.org/officeDocument/2006/relationships/hyperlink" Target="https://chandoo.org/" TargetMode="External"/><Relationship Id="rId193" Type="http://schemas.openxmlformats.org/officeDocument/2006/relationships/hyperlink" Target="https://www.linkedin.com/in/imkefeldmann/" TargetMode="External"/><Relationship Id="rId207" Type="http://schemas.openxmlformats.org/officeDocument/2006/relationships/hyperlink" Target="https://datachant.com/" TargetMode="External"/><Relationship Id="rId13" Type="http://schemas.openxmlformats.org/officeDocument/2006/relationships/hyperlink" Target="https://radacad.com/blog" TargetMode="External"/><Relationship Id="rId109" Type="http://schemas.openxmlformats.org/officeDocument/2006/relationships/hyperlink" Target="https://www.linkedin.com/in/reidhavens/" TargetMode="External"/><Relationship Id="rId34" Type="http://schemas.openxmlformats.org/officeDocument/2006/relationships/hyperlink" Target="https://greyskullanalytics.com/blog/" TargetMode="External"/><Relationship Id="rId55" Type="http://schemas.openxmlformats.org/officeDocument/2006/relationships/hyperlink" Target="https://www.youtube.com/@bibb_pro/" TargetMode="External"/><Relationship Id="rId76" Type="http://schemas.openxmlformats.org/officeDocument/2006/relationships/hyperlink" Target="https://www.linkedin.com/in/martinrojze/" TargetMode="External"/><Relationship Id="rId97" Type="http://schemas.openxmlformats.org/officeDocument/2006/relationships/hyperlink" Target="https://www.youtube.com/@BIGorilla/" TargetMode="External"/><Relationship Id="rId120" Type="http://schemas.openxmlformats.org/officeDocument/2006/relationships/hyperlink" Target="https://www.antmanbi.com/" TargetMode="External"/><Relationship Id="rId141" Type="http://schemas.openxmlformats.org/officeDocument/2006/relationships/hyperlink" Target="https://www.linkedin.com/in/atefeh-nakisa-740b47193/" TargetMode="External"/><Relationship Id="rId7" Type="http://schemas.openxmlformats.org/officeDocument/2006/relationships/hyperlink" Target="https://www.linkedin.com/in/michaelcarlo/" TargetMode="External"/><Relationship Id="rId162" Type="http://schemas.openxmlformats.org/officeDocument/2006/relationships/hyperlink" Target="https://www.linkedin.com/in/kenpuls/" TargetMode="External"/><Relationship Id="rId183" Type="http://schemas.openxmlformats.org/officeDocument/2006/relationships/hyperlink" Target="https://www.linkedin.com/in/wynhopkins/" TargetMode="External"/><Relationship Id="rId218" Type="http://schemas.openxmlformats.org/officeDocument/2006/relationships/hyperlink" Target="https://www.linkedin.com/in/michaelgelgirvin/" TargetMode="External"/><Relationship Id="rId24" Type="http://schemas.openxmlformats.org/officeDocument/2006/relationships/hyperlink" Target="https://www.linkedin.com/in/lauragb/" TargetMode="External"/><Relationship Id="rId45" Type="http://schemas.openxmlformats.org/officeDocument/2006/relationships/hyperlink" Target="https://www.discoverei.com/blog" TargetMode="External"/><Relationship Id="rId66" Type="http://schemas.openxmlformats.org/officeDocument/2006/relationships/hyperlink" Target="https://www.linkedin.com/in/tlachev/" TargetMode="External"/><Relationship Id="rId87" Type="http://schemas.openxmlformats.org/officeDocument/2006/relationships/hyperlink" Target="https://www.youtube.com/@AlexTheAnalyst" TargetMode="External"/><Relationship Id="rId110" Type="http://schemas.openxmlformats.org/officeDocument/2006/relationships/hyperlink" Target="https://www.havensconsulting.net/blog-and-media" TargetMode="External"/><Relationship Id="rId131" Type="http://schemas.openxmlformats.org/officeDocument/2006/relationships/hyperlink" Target="https://www.linkedin.com/in/amal-ben-rebai-9b529a159/" TargetMode="External"/><Relationship Id="rId152" Type="http://schemas.openxmlformats.org/officeDocument/2006/relationships/hyperlink" Target="https://www.linkedin.com/in/fernan-espejo/" TargetMode="External"/><Relationship Id="rId173" Type="http://schemas.openxmlformats.org/officeDocument/2006/relationships/hyperlink" Target="https://www.youtube.com/@chandoo_/" TargetMode="External"/><Relationship Id="rId194" Type="http://schemas.openxmlformats.org/officeDocument/2006/relationships/hyperlink" Target="https://www.thebiccountant.com/" TargetMode="External"/><Relationship Id="rId208" Type="http://schemas.openxmlformats.org/officeDocument/2006/relationships/hyperlink" Target="https://www.linkedin.com/in/eriksvensen/" TargetMode="External"/><Relationship Id="rId14" Type="http://schemas.openxmlformats.org/officeDocument/2006/relationships/hyperlink" Target="https://www.youtube.com/@RADACAD" TargetMode="External"/><Relationship Id="rId35" Type="http://schemas.openxmlformats.org/officeDocument/2006/relationships/hyperlink" Target="https://www.youtube.com/@GreyskullAnalytics/" TargetMode="External"/><Relationship Id="rId56" Type="http://schemas.openxmlformats.org/officeDocument/2006/relationships/hyperlink" Target="https://blog.pragmaticworks.com/" TargetMode="External"/><Relationship Id="rId77" Type="http://schemas.openxmlformats.org/officeDocument/2006/relationships/hyperlink" Target="https://datamartin.ca/blog/" TargetMode="External"/><Relationship Id="rId100" Type="http://schemas.openxmlformats.org/officeDocument/2006/relationships/hyperlink" Target="https://www.sqlbi.com/articles/" TargetMode="External"/><Relationship Id="rId8" Type="http://schemas.openxmlformats.org/officeDocument/2006/relationships/hyperlink" Target="https://www.linkedin.com/in/seth-bauer/" TargetMode="External"/><Relationship Id="rId98" Type="http://schemas.openxmlformats.org/officeDocument/2006/relationships/hyperlink" Target="https://www.linkedin.com/in/sqlbi/" TargetMode="External"/><Relationship Id="rId121" Type="http://schemas.openxmlformats.org/officeDocument/2006/relationships/hyperlink" Target="https://www.youtube.com/@AntrikshSharma/" TargetMode="External"/><Relationship Id="rId142" Type="http://schemas.openxmlformats.org/officeDocument/2006/relationships/hyperlink" Target="https://atefehbi.com/" TargetMode="External"/><Relationship Id="rId163" Type="http://schemas.openxmlformats.org/officeDocument/2006/relationships/hyperlink" Target="https://excelguru.ca/articles/" TargetMode="External"/><Relationship Id="rId184" Type="http://schemas.openxmlformats.org/officeDocument/2006/relationships/hyperlink" Target="https://accessanalytic.com.au/blog/" TargetMode="External"/><Relationship Id="rId219" Type="http://schemas.openxmlformats.org/officeDocument/2006/relationships/hyperlink" Target="https://www.youtube.com/@excelisfun/" TargetMode="External"/><Relationship Id="rId3" Type="http://schemas.openxmlformats.org/officeDocument/2006/relationships/hyperlink" Target="https://www.linkedin.com/in/guyinacube/" TargetMode="External"/><Relationship Id="rId214" Type="http://schemas.openxmlformats.org/officeDocument/2006/relationships/hyperlink" Target="https://www.linkedin.com/in/cameron-wallace-75642941/recent-activity/shares/" TargetMode="External"/><Relationship Id="rId25" Type="http://schemas.openxmlformats.org/officeDocument/2006/relationships/hyperlink" Target="https://hatfullofdata.blog/" TargetMode="External"/><Relationship Id="rId46" Type="http://schemas.openxmlformats.org/officeDocument/2006/relationships/hyperlink" Target="https://www.youtube.com/@DiscoverEI/" TargetMode="External"/><Relationship Id="rId67" Type="http://schemas.openxmlformats.org/officeDocument/2006/relationships/hyperlink" Target="https://prologika.com/community/blog/" TargetMode="External"/><Relationship Id="rId116" Type="http://schemas.openxmlformats.org/officeDocument/2006/relationships/hyperlink" Target="https://www.linkedin.com/in/pstevens33/" TargetMode="External"/><Relationship Id="rId137" Type="http://schemas.openxmlformats.org/officeDocument/2006/relationships/hyperlink" Target="https://www.linkedin.com/in/benoit-fedit/" TargetMode="External"/><Relationship Id="rId158" Type="http://schemas.openxmlformats.org/officeDocument/2006/relationships/hyperlink" Target="https://www.youtube.com/@GoodlyChandeep/" TargetMode="External"/><Relationship Id="rId20" Type="http://schemas.openxmlformats.org/officeDocument/2006/relationships/hyperlink" Target="https://www.youtube.com/@PowerBIHowTo" TargetMode="External"/><Relationship Id="rId41" Type="http://schemas.openxmlformats.org/officeDocument/2006/relationships/hyperlink" Target="https://www.youtube.com/@kerry_kolosko" TargetMode="External"/><Relationship Id="rId62" Type="http://schemas.openxmlformats.org/officeDocument/2006/relationships/hyperlink" Target="https://www.linkedin.com/in/kurtbuhler/" TargetMode="External"/><Relationship Id="rId83" Type="http://schemas.openxmlformats.org/officeDocument/2006/relationships/hyperlink" Target="https://www.mssqltips.com/sql-server-tip-category/211/power-bi/" TargetMode="External"/><Relationship Id="rId88" Type="http://schemas.openxmlformats.org/officeDocument/2006/relationships/hyperlink" Target="https://www.linkedin.com/in/applepark/" TargetMode="External"/><Relationship Id="rId111" Type="http://schemas.openxmlformats.org/officeDocument/2006/relationships/hyperlink" Target="https://www.youtube.com/@HavensConsulting/" TargetMode="External"/><Relationship Id="rId132" Type="http://schemas.openxmlformats.org/officeDocument/2006/relationships/hyperlink" Target="https://amalbenrebai.substack.com/" TargetMode="External"/><Relationship Id="rId153" Type="http://schemas.openxmlformats.org/officeDocument/2006/relationships/hyperlink" Target="https://www.youtube.com/@SolutionsAbroad/" TargetMode="External"/><Relationship Id="rId174" Type="http://schemas.openxmlformats.org/officeDocument/2006/relationships/hyperlink" Target="https://www.linkedin.com/in/markstephenproctor/" TargetMode="External"/><Relationship Id="rId179" Type="http://schemas.openxmlformats.org/officeDocument/2006/relationships/hyperlink" Target="https://www.youtube.com/@OzduSoleilDATA" TargetMode="External"/><Relationship Id="rId195" Type="http://schemas.openxmlformats.org/officeDocument/2006/relationships/hyperlink" Target="https://www.linkedin.com/in/timheng/" TargetMode="External"/><Relationship Id="rId209" Type="http://schemas.openxmlformats.org/officeDocument/2006/relationships/hyperlink" Target="https://eriksvensen.wordpress.com/" TargetMode="External"/><Relationship Id="rId190" Type="http://schemas.openxmlformats.org/officeDocument/2006/relationships/hyperlink" Target="https://www.youtube.com/@MatadorSoftware/" TargetMode="External"/><Relationship Id="rId204" Type="http://schemas.openxmlformats.org/officeDocument/2006/relationships/hyperlink" Target="https://www.linkedin.com/in/fourmoo/" TargetMode="External"/><Relationship Id="rId220" Type="http://schemas.openxmlformats.org/officeDocument/2006/relationships/hyperlink" Target="https://www.linkedin.com/in/alejandrahorvath/" TargetMode="External"/><Relationship Id="rId225" Type="http://schemas.openxmlformats.org/officeDocument/2006/relationships/hyperlink" Target="https://querypower.com/" TargetMode="External"/><Relationship Id="rId15" Type="http://schemas.openxmlformats.org/officeDocument/2006/relationships/hyperlink" Target="https://www.linkedin.com/in/marapereira/" TargetMode="External"/><Relationship Id="rId36" Type="http://schemas.openxmlformats.org/officeDocument/2006/relationships/hyperlink" Target="https://www.linkedin.com/in/pturley/" TargetMode="External"/><Relationship Id="rId57" Type="http://schemas.openxmlformats.org/officeDocument/2006/relationships/hyperlink" Target="https://www.youtube.com/@PragmaticWorks/" TargetMode="External"/><Relationship Id="rId106" Type="http://schemas.openxmlformats.org/officeDocument/2006/relationships/hyperlink" Target="https://www.linkedin.com/in/ruthpozuelo/" TargetMode="External"/><Relationship Id="rId127" Type="http://schemas.openxmlformats.org/officeDocument/2006/relationships/hyperlink" Target="https://www.linkedin.com/in/jeffrey-y-wang/" TargetMode="External"/><Relationship Id="rId10" Type="http://schemas.openxmlformats.org/officeDocument/2006/relationships/hyperlink" Target="https://www.youtube.com/@PowerBITips" TargetMode="External"/><Relationship Id="rId31" Type="http://schemas.openxmlformats.org/officeDocument/2006/relationships/hyperlink" Target="https://excelfort.com/blog/" TargetMode="External"/><Relationship Id="rId52" Type="http://schemas.openxmlformats.org/officeDocument/2006/relationships/hyperlink" Target="https://www.youtube.com/powerbiguy" TargetMode="External"/><Relationship Id="rId73" Type="http://schemas.openxmlformats.org/officeDocument/2006/relationships/hyperlink" Target="https://justb.dk/blog/" TargetMode="External"/><Relationship Id="rId78" Type="http://schemas.openxmlformats.org/officeDocument/2006/relationships/hyperlink" Target="https://www.linkedin.com/in/suebayes/" TargetMode="External"/><Relationship Id="rId94" Type="http://schemas.openxmlformats.org/officeDocument/2006/relationships/hyperlink" Target="https://www.linkedin.com/in/mohammedadnant/" TargetMode="External"/><Relationship Id="rId99" Type="http://schemas.openxmlformats.org/officeDocument/2006/relationships/hyperlink" Target="https://www.linkedin.com/in/albertoferrarisqlbi/" TargetMode="External"/><Relationship Id="rId101" Type="http://schemas.openxmlformats.org/officeDocument/2006/relationships/hyperlink" Target="https://www.youtube.com/@SQLBI" TargetMode="External"/><Relationship Id="rId122" Type="http://schemas.openxmlformats.org/officeDocument/2006/relationships/hyperlink" Target="https://www.linkedin.com/company/wise-owl-training/" TargetMode="External"/><Relationship Id="rId143" Type="http://schemas.openxmlformats.org/officeDocument/2006/relationships/hyperlink" Target="https://www.linkedin.com/in/jihwankim1975/" TargetMode="External"/><Relationship Id="rId148" Type="http://schemas.openxmlformats.org/officeDocument/2006/relationships/hyperlink" Target="https://www.linkedin.com/in/gregdeckler/" TargetMode="External"/><Relationship Id="rId164" Type="http://schemas.openxmlformats.org/officeDocument/2006/relationships/hyperlink" Target="https://www.youtube.com/@skillwavetraining" TargetMode="External"/><Relationship Id="rId169" Type="http://schemas.openxmlformats.org/officeDocument/2006/relationships/hyperlink" Target="https://www.thepoweruser.com/blog/" TargetMode="External"/><Relationship Id="rId185" Type="http://schemas.openxmlformats.org/officeDocument/2006/relationships/hyperlink" Target="https://www.youtube.com/@AccessAnalytic" TargetMode="External"/><Relationship Id="rId4" Type="http://schemas.openxmlformats.org/officeDocument/2006/relationships/hyperlink" Target="https://www.linkedin.com/in/patrickdleblanc/" TargetMode="External"/><Relationship Id="rId9" Type="http://schemas.openxmlformats.org/officeDocument/2006/relationships/hyperlink" Target="https://powerbi.tips/" TargetMode="External"/><Relationship Id="rId180" Type="http://schemas.openxmlformats.org/officeDocument/2006/relationships/hyperlink" Target="https://www.linkedin.com/in/kresimir-ledinski/" TargetMode="External"/><Relationship Id="rId210" Type="http://schemas.openxmlformats.org/officeDocument/2006/relationships/hyperlink" Target="https://www.linkedin.com/in/maximzelensky/" TargetMode="External"/><Relationship Id="rId215" Type="http://schemas.openxmlformats.org/officeDocument/2006/relationships/hyperlink" Target="https://www.dingbatdata.com/" TargetMode="External"/><Relationship Id="rId26" Type="http://schemas.openxmlformats.org/officeDocument/2006/relationships/hyperlink" Target="https://www.youtube.com/@HatFullOfData123/" TargetMode="External"/><Relationship Id="rId47" Type="http://schemas.openxmlformats.org/officeDocument/2006/relationships/hyperlink" Target="https://www.linkedin.com/in/wagnerchris/" TargetMode="External"/><Relationship Id="rId68" Type="http://schemas.openxmlformats.org/officeDocument/2006/relationships/hyperlink" Target="https://www.linkedin.com/in/robcollie/" TargetMode="External"/><Relationship Id="rId89" Type="http://schemas.openxmlformats.org/officeDocument/2006/relationships/hyperlink" Target="https://www.youtube.com/@BenHoward_PowerBI/" TargetMode="External"/><Relationship Id="rId112" Type="http://schemas.openxmlformats.org/officeDocument/2006/relationships/hyperlink" Target="https://www.youtube.com/@PowerBIHowTo/" TargetMode="External"/><Relationship Id="rId133" Type="http://schemas.openxmlformats.org/officeDocument/2006/relationships/hyperlink" Target="https://www.linkedin.com/in/markwaltercpa/" TargetMode="External"/><Relationship Id="rId154" Type="http://schemas.openxmlformats.org/officeDocument/2006/relationships/hyperlink" Target="https://gorilla.bi/" TargetMode="External"/><Relationship Id="rId175" Type="http://schemas.openxmlformats.org/officeDocument/2006/relationships/hyperlink" Target="https://exceloffthegrid.com/category/blog/" TargetMode="External"/><Relationship Id="rId196" Type="http://schemas.openxmlformats.org/officeDocument/2006/relationships/hyperlink" Target="https://www.linkedin.com/in/liam-bastick-73a39114/" TargetMode="External"/><Relationship Id="rId200" Type="http://schemas.openxmlformats.org/officeDocument/2006/relationships/hyperlink" Target="https://www.linkedin.com/in/chriswebb6/" TargetMode="External"/><Relationship Id="rId16" Type="http://schemas.openxmlformats.org/officeDocument/2006/relationships/hyperlink" Target="https://www.datapears.com/blog/categories/power-bi-service" TargetMode="External"/><Relationship Id="rId221" Type="http://schemas.openxmlformats.org/officeDocument/2006/relationships/hyperlink" Target="https://www.youtube.com/@alejandrahorvath" TargetMode="External"/><Relationship Id="rId37" Type="http://schemas.openxmlformats.org/officeDocument/2006/relationships/hyperlink" Target="https://sqlserverbi.blog/" TargetMode="External"/><Relationship Id="rId58" Type="http://schemas.openxmlformats.org/officeDocument/2006/relationships/hyperlink" Target="https://www.linkedin.com/in/marclelijveld/" TargetMode="External"/><Relationship Id="rId79" Type="http://schemas.openxmlformats.org/officeDocument/2006/relationships/hyperlink" Target="https://databayes.co.uk/blog/" TargetMode="External"/><Relationship Id="rId102" Type="http://schemas.openxmlformats.org/officeDocument/2006/relationships/hyperlink" Target="https://www.linkedin.com/in/sammckayenterprisedna/" TargetMode="External"/><Relationship Id="rId123" Type="http://schemas.openxmlformats.org/officeDocument/2006/relationships/hyperlink" Target="https://www.wiseowl.co.uk/blog/" TargetMode="External"/><Relationship Id="rId144" Type="http://schemas.openxmlformats.org/officeDocument/2006/relationships/hyperlink" Target="https://jihwankimcscp.wixsite.com/supplychainflow/blog" TargetMode="External"/><Relationship Id="rId90" Type="http://schemas.openxmlformats.org/officeDocument/2006/relationships/hyperlink" Target="https://www.linkedin.com/in/powerbipro/" TargetMode="External"/><Relationship Id="rId165" Type="http://schemas.openxmlformats.org/officeDocument/2006/relationships/hyperlink" Target="https://www.linkedin.com/in/jonacampora/" TargetMode="External"/><Relationship Id="rId186" Type="http://schemas.openxmlformats.org/officeDocument/2006/relationships/hyperlink" Target="https://www.linkedin.com/in/john-macdougall/" TargetMode="External"/><Relationship Id="rId211" Type="http://schemas.openxmlformats.org/officeDocument/2006/relationships/hyperlink" Target="http://excel-inside.pro/" TargetMode="External"/><Relationship Id="rId27" Type="http://schemas.openxmlformats.org/officeDocument/2006/relationships/hyperlink" Target="https://www.linkedin.com/in/merod/" TargetMode="External"/><Relationship Id="rId48" Type="http://schemas.openxmlformats.org/officeDocument/2006/relationships/hyperlink" Target="https://www.kratosbi.com/" TargetMode="External"/><Relationship Id="rId69" Type="http://schemas.openxmlformats.org/officeDocument/2006/relationships/hyperlink" Target="https://p3adaptive.com/blog/" TargetMode="External"/><Relationship Id="rId113" Type="http://schemas.openxmlformats.org/officeDocument/2006/relationships/hyperlink" Target="https://www.linkedin.com/in/leilagharani/" TargetMode="External"/><Relationship Id="rId134" Type="http://schemas.openxmlformats.org/officeDocument/2006/relationships/hyperlink" Target="https://storybi.com/blog/" TargetMode="External"/><Relationship Id="rId80" Type="http://schemas.openxmlformats.org/officeDocument/2006/relationships/hyperlink" Target="https://www.linkedin.com/in/edhansberry/" TargetMode="External"/><Relationship Id="rId155" Type="http://schemas.openxmlformats.org/officeDocument/2006/relationships/hyperlink" Target="https://powerquery.how/" TargetMode="External"/><Relationship Id="rId176" Type="http://schemas.openxmlformats.org/officeDocument/2006/relationships/hyperlink" Target="https://www.youtube.com/@ExcelOffTheGrid" TargetMode="External"/><Relationship Id="rId197" Type="http://schemas.openxmlformats.org/officeDocument/2006/relationships/hyperlink" Target="https://www.sumproduct.com/blog" TargetMode="External"/><Relationship Id="rId201" Type="http://schemas.openxmlformats.org/officeDocument/2006/relationships/hyperlink" Target="https://blog.crossjoin.co.uk/" TargetMode="External"/><Relationship Id="rId222" Type="http://schemas.openxmlformats.org/officeDocument/2006/relationships/hyperlink" Target="https://www.linkedin.com/in/bhavya-gupta-7b2649191/" TargetMode="External"/><Relationship Id="rId17" Type="http://schemas.openxmlformats.org/officeDocument/2006/relationships/hyperlink" Target="https://www.youtube.com/@datapears" TargetMode="External"/><Relationship Id="rId38" Type="http://schemas.openxmlformats.org/officeDocument/2006/relationships/hyperlink" Target="https://www.youtube.com/@paulturley5793" TargetMode="External"/><Relationship Id="rId59" Type="http://schemas.openxmlformats.org/officeDocument/2006/relationships/hyperlink" Target="https://data-marc.com/" TargetMode="External"/><Relationship Id="rId103" Type="http://schemas.openxmlformats.org/officeDocument/2006/relationships/hyperlink" Target="https://www.linkedin.com/in/brianjuliusdc/" TargetMode="External"/><Relationship Id="rId124" Type="http://schemas.openxmlformats.org/officeDocument/2006/relationships/hyperlink" Target="https://www.youtube.com/@WiseOwlTutorials" TargetMode="External"/><Relationship Id="rId70" Type="http://schemas.openxmlformats.org/officeDocument/2006/relationships/hyperlink" Target="https://www.linkedin.com/in/marcuswegener/" TargetMode="External"/><Relationship Id="rId91" Type="http://schemas.openxmlformats.org/officeDocument/2006/relationships/hyperlink" Target="https://www.youtube.com/@PowerBIPro" TargetMode="External"/><Relationship Id="rId145" Type="http://schemas.openxmlformats.org/officeDocument/2006/relationships/hyperlink" Target="https://www.linkedin.com/in/christophermichaelbarber/" TargetMode="External"/><Relationship Id="rId166" Type="http://schemas.openxmlformats.org/officeDocument/2006/relationships/hyperlink" Target="https://www.excelcampus.com/blog/" TargetMode="External"/><Relationship Id="rId187" Type="http://schemas.openxmlformats.org/officeDocument/2006/relationships/hyperlink" Target="https://www.howtoexcel.org/blog/" TargetMode="External"/><Relationship Id="rId1" Type="http://schemas.openxmlformats.org/officeDocument/2006/relationships/slideLayout" Target="../slideLayouts/slideLayout2.xml"/><Relationship Id="rId212" Type="http://schemas.openxmlformats.org/officeDocument/2006/relationships/hyperlink" Target="https://www.linkedin.com/in/jiriberan/" TargetMode="External"/><Relationship Id="rId28" Type="http://schemas.openxmlformats.org/officeDocument/2006/relationships/hyperlink" Target="https://spilledgraphics.com/" TargetMode="External"/><Relationship Id="rId49" Type="http://schemas.openxmlformats.org/officeDocument/2006/relationships/hyperlink" Target="https://www.youtube.com/c/ChrisWagnerDataGod" TargetMode="External"/><Relationship Id="rId114" Type="http://schemas.openxmlformats.org/officeDocument/2006/relationships/hyperlink" Target="https://www.xelplus.com/" TargetMode="External"/><Relationship Id="rId60" Type="http://schemas.openxmlformats.org/officeDocument/2006/relationships/hyperlink" Target="https://www.linkedin.com/in/sam-fischer-24382287/" TargetMode="External"/><Relationship Id="rId81" Type="http://schemas.openxmlformats.org/officeDocument/2006/relationships/hyperlink" Target="https://www.ehansalytics.com/" TargetMode="External"/><Relationship Id="rId135" Type="http://schemas.openxmlformats.org/officeDocument/2006/relationships/hyperlink" Target="https://www.linkedin.com/in/seamark/" TargetMode="External"/><Relationship Id="rId156" Type="http://schemas.openxmlformats.org/officeDocument/2006/relationships/hyperlink" Target="https://www.linkedin.com/in/chandeepchhabra/" TargetMode="External"/><Relationship Id="rId177" Type="http://schemas.openxmlformats.org/officeDocument/2006/relationships/hyperlink" Target="https://www.linkedin.com/in/ozdata/" TargetMode="External"/><Relationship Id="rId198" Type="http://schemas.openxmlformats.org/officeDocument/2006/relationships/hyperlink" Target="https://www.linkedin.com/in/bengribaudo/" TargetMode="External"/><Relationship Id="rId202" Type="http://schemas.openxmlformats.org/officeDocument/2006/relationships/hyperlink" Target="https://www.linkedin.com/in/bakhshi/" TargetMode="External"/><Relationship Id="rId223" Type="http://schemas.openxmlformats.org/officeDocument/2006/relationships/hyperlink" Target="https://www.youtube.com/@BhavyaGupta" TargetMode="External"/><Relationship Id="rId18" Type="http://schemas.openxmlformats.org/officeDocument/2006/relationships/hyperlink" Target="https://www.linkedin.com/in/parvchana/" TargetMode="External"/><Relationship Id="rId39" Type="http://schemas.openxmlformats.org/officeDocument/2006/relationships/hyperlink" Target="https://www.linkedin.com/in/kerrykolosko/" TargetMode="External"/><Relationship Id="rId50" Type="http://schemas.openxmlformats.org/officeDocument/2006/relationships/hyperlink" Target="https://www.linkedin.com/in/benferry/" TargetMode="External"/><Relationship Id="rId104" Type="http://schemas.openxmlformats.org/officeDocument/2006/relationships/hyperlink" Target="https://blog.enterprisedna.co/" TargetMode="External"/><Relationship Id="rId125" Type="http://schemas.openxmlformats.org/officeDocument/2006/relationships/hyperlink" Target="https://www.linkedin.com/in/mattallington/" TargetMode="External"/><Relationship Id="rId146" Type="http://schemas.openxmlformats.org/officeDocument/2006/relationships/hyperlink" Target="https://www.starschema.co.uk/articles" TargetMode="External"/><Relationship Id="rId167" Type="http://schemas.openxmlformats.org/officeDocument/2006/relationships/hyperlink" Target="https://www.youtube.com/@ExcelCampus" TargetMode="External"/><Relationship Id="rId188" Type="http://schemas.openxmlformats.org/officeDocument/2006/relationships/hyperlink" Target="https://www.youtube.com/@HowToExcelBlog" TargetMode="External"/><Relationship Id="rId71" Type="http://schemas.openxmlformats.org/officeDocument/2006/relationships/hyperlink" Target="https://www.thinkbi.de/category/english-posts/" TargetMode="External"/><Relationship Id="rId92" Type="http://schemas.openxmlformats.org/officeDocument/2006/relationships/hyperlink" Target="https://www.linkedin.com/in/rahimzulfiqarali/" TargetMode="External"/><Relationship Id="rId213" Type="http://schemas.openxmlformats.org/officeDocument/2006/relationships/hyperlink" Target="https://exceltown.com/en/tutorials/" TargetMode="External"/><Relationship Id="rId2" Type="http://schemas.openxmlformats.org/officeDocument/2006/relationships/notesSlide" Target="../notesSlides/notesSlide18.xml"/><Relationship Id="rId29" Type="http://schemas.openxmlformats.org/officeDocument/2006/relationships/hyperlink" Target="https://www.youtube.com/@spilledgraphics/" TargetMode="External"/><Relationship Id="rId40" Type="http://schemas.openxmlformats.org/officeDocument/2006/relationships/hyperlink" Target="http://kerrykolosko.com/" TargetMode="External"/><Relationship Id="rId115" Type="http://schemas.openxmlformats.org/officeDocument/2006/relationships/hyperlink" Target="https://www.youtube.com/@LeilaGharani/" TargetMode="External"/><Relationship Id="rId136" Type="http://schemas.openxmlformats.org/officeDocument/2006/relationships/hyperlink" Target="https://dax.tips/" TargetMode="External"/><Relationship Id="rId157" Type="http://schemas.openxmlformats.org/officeDocument/2006/relationships/hyperlink" Target="https://goodly.co.in/blog/" TargetMode="External"/><Relationship Id="rId178" Type="http://schemas.openxmlformats.org/officeDocument/2006/relationships/hyperlink" Target="https://ozdusoleil.com/" TargetMode="External"/><Relationship Id="rId61" Type="http://schemas.openxmlformats.org/officeDocument/2006/relationships/hyperlink" Target="https://apexinsights.net/" TargetMode="External"/><Relationship Id="rId82" Type="http://schemas.openxmlformats.org/officeDocument/2006/relationships/hyperlink" Target="https://www.wallstreetmojo.com/blog/power-bi/" TargetMode="External"/><Relationship Id="rId199" Type="http://schemas.openxmlformats.org/officeDocument/2006/relationships/hyperlink" Target="https://bengribaudo.com/power-query-m-primer" TargetMode="External"/><Relationship Id="rId203" Type="http://schemas.openxmlformats.org/officeDocument/2006/relationships/hyperlink" Target="https://biinsight.com/" TargetMode="External"/><Relationship Id="rId19" Type="http://schemas.openxmlformats.org/officeDocument/2006/relationships/hyperlink" Target="https://perytus.com/blog/" TargetMode="External"/><Relationship Id="rId224" Type="http://schemas.openxmlformats.org/officeDocument/2006/relationships/hyperlink" Target="https://www.linkedin.com/in/igocrite/" TargetMode="External"/><Relationship Id="rId30" Type="http://schemas.openxmlformats.org/officeDocument/2006/relationships/hyperlink" Target="https://www.linkedin.com/in/fowmy/" TargetMode="External"/><Relationship Id="rId105" Type="http://schemas.openxmlformats.org/officeDocument/2006/relationships/hyperlink" Target="https://www.youtube.com/@EnterpriseDNA" TargetMode="External"/><Relationship Id="rId126" Type="http://schemas.openxmlformats.org/officeDocument/2006/relationships/hyperlink" Target="https://exceleratorbi.com.au/blog/" TargetMode="External"/><Relationship Id="rId147" Type="http://schemas.openxmlformats.org/officeDocument/2006/relationships/hyperlink" Target="https://endjin.com/what-we-think/editions/power-bi" TargetMode="External"/><Relationship Id="rId168" Type="http://schemas.openxmlformats.org/officeDocument/2006/relationships/hyperlink" Target="https://www.linkedin.com/in/escobarmiguel90/" TargetMode="External"/><Relationship Id="rId51" Type="http://schemas.openxmlformats.org/officeDocument/2006/relationships/hyperlink" Target="https://powerbiguy.co/" TargetMode="External"/><Relationship Id="rId72" Type="http://schemas.openxmlformats.org/officeDocument/2006/relationships/hyperlink" Target="https://www.linkedin.com/in/blindbaek/" TargetMode="External"/><Relationship Id="rId93" Type="http://schemas.openxmlformats.org/officeDocument/2006/relationships/hyperlink" Target="https://www.youtube.com/@ExcelBasement/" TargetMode="External"/><Relationship Id="rId189" Type="http://schemas.openxmlformats.org/officeDocument/2006/relationships/hyperlink" Target="https://www.linkedin.com/in/ja376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customXml" Target="../ink/ink1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F48C656E-6B0F-4EA0-A3B7-638151364A9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 descr="Afbeelding met buiten, lucht, berg, weg&#10;&#10;Automatisch gegenereerde beschrijving">
            <a:extLst>
              <a:ext uri="{FF2B5EF4-FFF2-40B4-BE49-F238E27FC236}">
                <a16:creationId xmlns:a16="http://schemas.microsoft.com/office/drawing/2014/main" id="{A28EA3B6-6EEC-4BA8-9724-F574E2761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3"/>
          <a:stretch/>
        </p:blipFill>
        <p:spPr>
          <a:xfrm>
            <a:off x="-4813" y="802859"/>
            <a:ext cx="9158439" cy="435773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C609F0B0-5B3A-4924-977B-A8FDEA54BDF2}"/>
              </a:ext>
            </a:extLst>
          </p:cNvPr>
          <p:cNvSpPr/>
          <p:nvPr/>
        </p:nvSpPr>
        <p:spPr>
          <a:xfrm>
            <a:off x="-4813" y="-86939"/>
            <a:ext cx="9158439" cy="3362269"/>
          </a:xfrm>
          <a:prstGeom prst="rect">
            <a:avLst/>
          </a:prstGeom>
          <a:gradFill flip="none" rotWithShape="1">
            <a:gsLst>
              <a:gs pos="52000">
                <a:schemeClr val="accent1">
                  <a:lumMod val="0"/>
                  <a:lumOff val="100000"/>
                </a:schemeClr>
              </a:gs>
              <a:gs pos="100000">
                <a:srgbClr val="FFFFFF">
                  <a:lumMod val="0"/>
                  <a:lumOff val="100000"/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B957A13A-B2F9-46B2-8745-5C4ECA265B3A}"/>
              </a:ext>
            </a:extLst>
          </p:cNvPr>
          <p:cNvSpPr/>
          <p:nvPr/>
        </p:nvSpPr>
        <p:spPr>
          <a:xfrm>
            <a:off x="175260" y="-178703"/>
            <a:ext cx="1905000" cy="801010"/>
          </a:xfrm>
          <a:prstGeom prst="roundRect">
            <a:avLst>
              <a:gd name="adj" fmla="val 9260"/>
            </a:avLst>
          </a:prstGeom>
          <a:solidFill>
            <a:schemeClr val="bg1"/>
          </a:solidFill>
          <a:ln w="635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E4B0B726-E9A0-4C32-A2C4-D2A7953A64EB}"/>
              </a:ext>
            </a:extLst>
          </p:cNvPr>
          <p:cNvCxnSpPr>
            <a:cxnSpLocks/>
          </p:cNvCxnSpPr>
          <p:nvPr/>
        </p:nvCxnSpPr>
        <p:spPr>
          <a:xfrm>
            <a:off x="1074420" y="1691318"/>
            <a:ext cx="6995160" cy="0"/>
          </a:xfrm>
          <a:prstGeom prst="line">
            <a:avLst/>
          </a:prstGeom>
          <a:ln>
            <a:solidFill>
              <a:srgbClr val="00A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1DCB9264-37D8-46F3-B7E5-67EB537173F1}"/>
              </a:ext>
            </a:extLst>
          </p:cNvPr>
          <p:cNvSpPr txBox="1"/>
          <p:nvPr/>
        </p:nvSpPr>
        <p:spPr>
          <a:xfrm>
            <a:off x="2521688" y="1281239"/>
            <a:ext cx="395410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nl-NL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Power BI Training 2</a:t>
            </a:r>
          </a:p>
          <a:p>
            <a:pPr algn="ctr"/>
            <a:endParaRPr lang="nl-NL" sz="12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nl-NL" sz="1400" i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Powerdobs voor Vrije Universiteit</a:t>
            </a:r>
            <a:endParaRPr lang="nl-NL" sz="1400" i="1" dirty="0">
              <a:solidFill>
                <a:srgbClr val="FF0000"/>
              </a:solidFill>
              <a:highlight>
                <a:srgbClr val="FFFF00"/>
              </a:highlight>
              <a:ea typeface="+mn-lt"/>
              <a:cs typeface="+mn-lt"/>
            </a:endParaRPr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CFF4E88B-CECE-4CDC-93FD-D3A433A57533}"/>
              </a:ext>
            </a:extLst>
          </p:cNvPr>
          <p:cNvSpPr/>
          <p:nvPr/>
        </p:nvSpPr>
        <p:spPr>
          <a:xfrm>
            <a:off x="175259" y="4594780"/>
            <a:ext cx="8782473" cy="659098"/>
          </a:xfrm>
          <a:prstGeom prst="roundRect">
            <a:avLst>
              <a:gd name="adj" fmla="val 9260"/>
            </a:avLst>
          </a:prstGeom>
          <a:solidFill>
            <a:schemeClr val="bg1"/>
          </a:solidFill>
          <a:ln w="6350">
            <a:solidFill>
              <a:srgbClr val="00AD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78D6DFBE-9526-49C3-9C68-B47BBEEBA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32"/>
          <a:stretch/>
        </p:blipFill>
        <p:spPr>
          <a:xfrm>
            <a:off x="304800" y="9953"/>
            <a:ext cx="1566640" cy="47416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BE6E97E-4810-4E8B-AD89-322DDAEEBEB4}"/>
              </a:ext>
            </a:extLst>
          </p:cNvPr>
          <p:cNvGrpSpPr/>
          <p:nvPr/>
        </p:nvGrpSpPr>
        <p:grpSpPr>
          <a:xfrm>
            <a:off x="236824" y="4638484"/>
            <a:ext cx="2756655" cy="568750"/>
            <a:chOff x="236824" y="4592819"/>
            <a:chExt cx="2756655" cy="568750"/>
          </a:xfrm>
        </p:grpSpPr>
        <p:pic>
          <p:nvPicPr>
            <p:cNvPr id="21" name="Picture 2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16F824D-FC0F-40BC-B538-50E425119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24" r="51827" b="14912"/>
            <a:stretch/>
          </p:blipFill>
          <p:spPr>
            <a:xfrm>
              <a:off x="236824" y="4592819"/>
              <a:ext cx="837596" cy="548720"/>
            </a:xfrm>
            <a:prstGeom prst="rect">
              <a:avLst/>
            </a:prstGeom>
          </p:spPr>
        </p:pic>
        <p:pic>
          <p:nvPicPr>
            <p:cNvPr id="22" name="Picture 2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680C4C6-6C96-457E-9CCB-0286C574A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85" t="33916" b="32692"/>
            <a:stretch/>
          </p:blipFill>
          <p:spPr>
            <a:xfrm>
              <a:off x="1052012" y="4610888"/>
              <a:ext cx="1941467" cy="550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31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9D66A-31BB-5EFE-2106-42A0D3A2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524EE-55EC-F356-FADB-D2F311B50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4. DAX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FF85D9BA-B475-E31D-3376-9FEBCA06D75C}"/>
              </a:ext>
            </a:extLst>
          </p:cNvPr>
          <p:cNvCxnSpPr>
            <a:cxnSpLocks/>
          </p:cNvCxnSpPr>
          <p:nvPr/>
        </p:nvCxnSpPr>
        <p:spPr>
          <a:xfrm>
            <a:off x="443412" y="1245811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F8E8E896-9E94-3D18-A99C-A3895B0CC06C}"/>
              </a:ext>
            </a:extLst>
          </p:cNvPr>
          <p:cNvSpPr txBox="1"/>
          <p:nvPr/>
        </p:nvSpPr>
        <p:spPr>
          <a:xfrm>
            <a:off x="636069" y="510110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Filter &amp; </a:t>
            </a:r>
            <a:r>
              <a:rPr lang="nl-NL" sz="2000" b="1" dirty="0" err="1"/>
              <a:t>Calculate</a:t>
            </a:r>
            <a:endParaRPr lang="nl-NL" sz="2000" b="1" dirty="0"/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8E43ECB7-EF6C-C8C9-32ED-16687D09C872}"/>
              </a:ext>
            </a:extLst>
          </p:cNvPr>
          <p:cNvSpPr/>
          <p:nvPr/>
        </p:nvSpPr>
        <p:spPr>
          <a:xfrm>
            <a:off x="407412" y="1205742"/>
            <a:ext cx="8475346" cy="5606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CALCULATE 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Gebruikt </a:t>
            </a:r>
            <a:r>
              <a:rPr lang="nl-NL" sz="1050" dirty="0" err="1"/>
              <a:t>Calculate</a:t>
            </a:r>
            <a:r>
              <a:rPr lang="nl-NL" sz="1050" dirty="0"/>
              <a:t> door het om de berekening heen te zetten CALCULATE( SUM(</a:t>
            </a:r>
            <a:r>
              <a:rPr lang="nl-NL" sz="1050" dirty="0" err="1"/>
              <a:t>Amount</a:t>
            </a:r>
            <a:r>
              <a:rPr lang="nl-NL" sz="1050" dirty="0"/>
              <a:t>), Kalender[</a:t>
            </a:r>
            <a:r>
              <a:rPr lang="nl-NL" sz="1050" dirty="0" err="1"/>
              <a:t>Year</a:t>
            </a:r>
            <a:r>
              <a:rPr lang="nl-NL" sz="1050" dirty="0"/>
              <a:t>] = 2025)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Veranderd Context -&gt; in </a:t>
            </a:r>
            <a:r>
              <a:rPr lang="nl-NL" sz="1050" dirty="0" err="1"/>
              <a:t>table</a:t>
            </a:r>
            <a:r>
              <a:rPr lang="nl-NL" sz="1050" dirty="0"/>
              <a:t> view werkt het omgekeerd als in </a:t>
            </a:r>
            <a:r>
              <a:rPr lang="nl-NL" sz="1050" dirty="0" err="1"/>
              <a:t>Measure</a:t>
            </a:r>
            <a:r>
              <a:rPr lang="nl-NL" sz="1050" dirty="0"/>
              <a:t> in </a:t>
            </a:r>
            <a:r>
              <a:rPr lang="nl-NL" sz="1050" dirty="0" err="1"/>
              <a:t>visual</a:t>
            </a:r>
            <a:br>
              <a:rPr lang="nl-NL" sz="1050" dirty="0"/>
            </a:br>
            <a:r>
              <a:rPr lang="nl-NL" sz="1050" dirty="0"/>
              <a:t>Zonder </a:t>
            </a:r>
            <a:r>
              <a:rPr lang="nl-NL" sz="1050" dirty="0" err="1"/>
              <a:t>Calculate</a:t>
            </a:r>
            <a:r>
              <a:rPr lang="nl-NL" sz="1050" dirty="0"/>
              <a:t> negeert het de rij context waar je in zit. Met CALCULATE neemt het dat mee.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In een </a:t>
            </a:r>
            <a:r>
              <a:rPr lang="nl-NL" sz="1050" dirty="0" err="1"/>
              <a:t>visual</a:t>
            </a:r>
            <a:r>
              <a:rPr lang="nl-NL" sz="1050" dirty="0"/>
              <a:t> zonder CALCULATE neemt het de rij context mee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Iedere filter argument kan filters verwijderen of een </a:t>
            </a:r>
            <a:r>
              <a:rPr lang="nl-NL" sz="1050" dirty="0" err="1"/>
              <a:t>table</a:t>
            </a:r>
            <a:r>
              <a:rPr lang="nl-NL" sz="1050" dirty="0"/>
              <a:t> expressie zijn.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Filters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Studenten[Land] = </a:t>
            </a:r>
            <a:r>
              <a:rPr lang="nl-NL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"Nederland” </a:t>
            </a:r>
            <a:r>
              <a:rPr lang="nl-NL" sz="1050" dirty="0">
                <a:latin typeface="Consolas" panose="020B0609020204030204" pitchFamily="49" charset="0"/>
              </a:rPr>
              <a:t>wordt intern </a:t>
            </a:r>
            <a:r>
              <a:rPr lang="nl-NL" sz="105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nl-NL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05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nl-NL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(studenten), Studenten[Land] = </a:t>
            </a:r>
            <a:r>
              <a:rPr lang="nl-NL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"Nederland"</a:t>
            </a:r>
            <a:r>
              <a:rPr lang="nl-NL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</a:rPr>
              <a:t>Met FILTER, KEEPFILTER beperk je de filter context</a:t>
            </a:r>
          </a:p>
          <a:p>
            <a:pPr marL="1085850" lvl="2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 KEEPFILTER(Studenten[Land] = </a:t>
            </a:r>
            <a:r>
              <a:rPr lang="nl-NL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"Nederland”) </a:t>
            </a:r>
            <a:r>
              <a:rPr lang="nl-NL" sz="1050" b="0" dirty="0">
                <a:effectLst/>
                <a:latin typeface="Consolas" panose="020B0609020204030204" pitchFamily="49" charset="0"/>
              </a:rPr>
              <a:t>verdwijnt de ALL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0" dirty="0">
                <a:solidFill>
                  <a:srgbClr val="000000"/>
                </a:solidFill>
                <a:effectLst/>
              </a:rPr>
              <a:t>MET DATESYTD, PARALELPERIOD, DATE</a:t>
            </a:r>
            <a:r>
              <a:rPr lang="nl-NL" sz="1050" dirty="0">
                <a:solidFill>
                  <a:srgbClr val="000000"/>
                </a:solidFill>
              </a:rPr>
              <a:t>SMTD etc. kun je de datum context uitbreiden of verplaatsen</a:t>
            </a:r>
            <a:br>
              <a:rPr lang="nl-NL" sz="1050" dirty="0">
                <a:solidFill>
                  <a:srgbClr val="000000"/>
                </a:solidFill>
              </a:rPr>
            </a:br>
            <a:r>
              <a:rPr lang="nl-NL" sz="1050" dirty="0">
                <a:solidFill>
                  <a:srgbClr val="000000"/>
                </a:solidFill>
              </a:rPr>
              <a:t>	DATESYTD -&gt; Hele jaar tot aan de datum</a:t>
            </a:r>
            <a:br>
              <a:rPr lang="nl-NL" sz="1050" dirty="0">
                <a:solidFill>
                  <a:srgbClr val="000000"/>
                </a:solidFill>
              </a:rPr>
            </a:br>
            <a:r>
              <a:rPr lang="nl-NL" sz="1050" dirty="0">
                <a:solidFill>
                  <a:srgbClr val="000000"/>
                </a:solidFill>
              </a:rPr>
              <a:t>	PARALELPERIOD -&gt; Zelfde periode met een verschuiving</a:t>
            </a:r>
            <a:br>
              <a:rPr lang="nl-NL" sz="1050" dirty="0">
                <a:solidFill>
                  <a:srgbClr val="000000"/>
                </a:solidFill>
              </a:rPr>
            </a:br>
            <a:r>
              <a:rPr lang="nl-NL" sz="1050" dirty="0">
                <a:solidFill>
                  <a:srgbClr val="000000"/>
                </a:solidFill>
              </a:rPr>
              <a:t>	DATESMTD -&gt; Hele maand tot aan de Datum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0" dirty="0">
                <a:solidFill>
                  <a:srgbClr val="000000"/>
                </a:solidFill>
                <a:effectLst/>
              </a:rPr>
              <a:t>Met ALL, ALLSELECTED, ALLEXCEPT verwijder je context filters</a:t>
            </a:r>
          </a:p>
          <a:p>
            <a:pPr marL="1085850" lvl="2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rgbClr val="000000"/>
                </a:solidFill>
              </a:rPr>
              <a:t>Dit is met name nuttig voor berekeningen </a:t>
            </a:r>
            <a:r>
              <a:rPr lang="nl-NL" sz="1050" dirty="0" err="1">
                <a:solidFill>
                  <a:srgbClr val="000000"/>
                </a:solidFill>
              </a:rPr>
              <a:t>t.o.v</a:t>
            </a:r>
            <a:r>
              <a:rPr lang="nl-NL" sz="1050" dirty="0">
                <a:solidFill>
                  <a:srgbClr val="000000"/>
                </a:solidFill>
              </a:rPr>
              <a:t> Totaal</a:t>
            </a:r>
            <a:endParaRPr lang="nl-NL" sz="1050" b="0" dirty="0">
              <a:solidFill>
                <a:srgbClr val="000000"/>
              </a:solidFill>
              <a:effectLst/>
            </a:endParaRP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endParaRPr lang="nl-NL" sz="1100" dirty="0">
              <a:solidFill>
                <a:srgbClr val="000000"/>
              </a:solidFill>
            </a:endParaRP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1133551-AA8D-04F8-3C4D-CD917145DA49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1133551-AA8D-04F8-3C4D-CD917145DA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ep 44">
            <a:extLst>
              <a:ext uri="{FF2B5EF4-FFF2-40B4-BE49-F238E27FC236}">
                <a16:creationId xmlns:a16="http://schemas.microsoft.com/office/drawing/2014/main" id="{3471EF5F-17A6-01F4-5968-C1375CED6C5E}"/>
              </a:ext>
            </a:extLst>
          </p:cNvPr>
          <p:cNvGrpSpPr/>
          <p:nvPr/>
        </p:nvGrpSpPr>
        <p:grpSpPr>
          <a:xfrm>
            <a:off x="443412" y="1281812"/>
            <a:ext cx="180000" cy="180000"/>
            <a:chOff x="4558516" y="479735"/>
            <a:chExt cx="180000" cy="180000"/>
          </a:xfrm>
        </p:grpSpPr>
        <p:sp>
          <p:nvSpPr>
            <p:cNvPr id="39" name="Ovaal 45">
              <a:extLst>
                <a:ext uri="{FF2B5EF4-FFF2-40B4-BE49-F238E27FC236}">
                  <a16:creationId xmlns:a16="http://schemas.microsoft.com/office/drawing/2014/main" id="{D4685826-74F8-186A-CE0F-D192B0848CC9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Ovaal 46">
              <a:extLst>
                <a:ext uri="{FF2B5EF4-FFF2-40B4-BE49-F238E27FC236}">
                  <a16:creationId xmlns:a16="http://schemas.microsoft.com/office/drawing/2014/main" id="{6F1278FB-E754-AB0A-0DDD-810E5E772DB3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" name="Groep 44">
            <a:extLst>
              <a:ext uri="{FF2B5EF4-FFF2-40B4-BE49-F238E27FC236}">
                <a16:creationId xmlns:a16="http://schemas.microsoft.com/office/drawing/2014/main" id="{C21FD0BF-7ED8-43E3-FCFF-32224E9CF79F}"/>
              </a:ext>
            </a:extLst>
          </p:cNvPr>
          <p:cNvGrpSpPr/>
          <p:nvPr/>
        </p:nvGrpSpPr>
        <p:grpSpPr>
          <a:xfrm>
            <a:off x="407412" y="2695084"/>
            <a:ext cx="180000" cy="180000"/>
            <a:chOff x="4558516" y="479735"/>
            <a:chExt cx="180000" cy="180000"/>
          </a:xfrm>
        </p:grpSpPr>
        <p:sp>
          <p:nvSpPr>
            <p:cNvPr id="10" name="Ovaal 45">
              <a:extLst>
                <a:ext uri="{FF2B5EF4-FFF2-40B4-BE49-F238E27FC236}">
                  <a16:creationId xmlns:a16="http://schemas.microsoft.com/office/drawing/2014/main" id="{4ECC4C6D-AD26-8FD6-FDF8-E4E002A313BC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Ovaal 46">
              <a:extLst>
                <a:ext uri="{FF2B5EF4-FFF2-40B4-BE49-F238E27FC236}">
                  <a16:creationId xmlns:a16="http://schemas.microsoft.com/office/drawing/2014/main" id="{90C82BD8-404F-B94F-B282-035D5084BF4C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70855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0DCE-6783-6965-2522-0A0D49E4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3921E-2196-BED1-9D83-20D1243F9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4. DAX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59A2C1A8-CC2F-1457-2784-B11FFEAD6E78}"/>
              </a:ext>
            </a:extLst>
          </p:cNvPr>
          <p:cNvCxnSpPr>
            <a:cxnSpLocks/>
          </p:cNvCxnSpPr>
          <p:nvPr/>
        </p:nvCxnSpPr>
        <p:spPr>
          <a:xfrm>
            <a:off x="443412" y="1245811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28906176-8E41-1B0F-D508-664F164B8846}"/>
              </a:ext>
            </a:extLst>
          </p:cNvPr>
          <p:cNvSpPr txBox="1"/>
          <p:nvPr/>
        </p:nvSpPr>
        <p:spPr>
          <a:xfrm>
            <a:off x="636069" y="510110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 err="1"/>
              <a:t>Iterator</a:t>
            </a:r>
            <a:r>
              <a:rPr lang="nl-NL" sz="2000" b="1" dirty="0"/>
              <a:t> &amp; Variabelen</a:t>
            </a:r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09D42199-0142-CC4D-CE08-62B358122065}"/>
              </a:ext>
            </a:extLst>
          </p:cNvPr>
          <p:cNvSpPr/>
          <p:nvPr/>
        </p:nvSpPr>
        <p:spPr>
          <a:xfrm>
            <a:off x="395604" y="1296703"/>
            <a:ext cx="8475346" cy="381130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 err="1">
                <a:solidFill>
                  <a:srgbClr val="000000"/>
                </a:solidFill>
              </a:rPr>
              <a:t>Iterator</a:t>
            </a:r>
            <a:endParaRPr lang="nl-NL" sz="1050" b="1" dirty="0">
              <a:solidFill>
                <a:srgbClr val="000000"/>
              </a:solidFill>
            </a:endParaRP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100" b="0" dirty="0" err="1">
                <a:solidFill>
                  <a:srgbClr val="000000"/>
                </a:solidFill>
                <a:effectLst/>
              </a:rPr>
              <a:t>Iterator</a:t>
            </a:r>
            <a:r>
              <a:rPr lang="nl-NL" sz="1100" b="0" dirty="0">
                <a:solidFill>
                  <a:srgbClr val="000000"/>
                </a:solidFill>
                <a:effectLst/>
              </a:rPr>
              <a:t> functies gaan per rij in de opgegeven tabel eerst een berekening uitvoeren 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100" dirty="0">
                <a:solidFill>
                  <a:srgbClr val="000000"/>
                </a:solidFill>
              </a:rPr>
              <a:t>Dit zijn SUMX, MAXX, MINX, AVERAGEX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100" dirty="0">
                <a:solidFill>
                  <a:srgbClr val="000000"/>
                </a:solidFill>
              </a:rPr>
              <a:t>Som van aantal * prijs = SUMX(Verkooptabel, Aantal*Prijs)</a:t>
            </a:r>
            <a:endParaRPr lang="nl-NL" sz="1100" b="0" dirty="0">
              <a:solidFill>
                <a:srgbClr val="000000"/>
              </a:solidFill>
              <a:effectLst/>
            </a:endParaRP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100" b="0" dirty="0">
                <a:solidFill>
                  <a:srgbClr val="000000"/>
                </a:solidFill>
                <a:effectLst/>
              </a:rPr>
              <a:t>Dit wordt eerst per regel uitgerekend en vervolgens 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100" dirty="0">
                <a:solidFill>
                  <a:srgbClr val="000000"/>
                </a:solidFill>
              </a:rPr>
              <a:t>Je kunt ook eerst een berekening op regelniveau uitvoeren voor sommeren of andere aggregatie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100" b="1" dirty="0">
                <a:solidFill>
                  <a:srgbClr val="000000"/>
                </a:solidFill>
              </a:rPr>
              <a:t>Variabelen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100" dirty="0">
                <a:solidFill>
                  <a:srgbClr val="000000"/>
                </a:solidFill>
              </a:rPr>
              <a:t>In een berekening kun je gebruik maken van variabelen. Dit is een best </a:t>
            </a:r>
            <a:r>
              <a:rPr lang="nl-NL" sz="1100" dirty="0" err="1">
                <a:solidFill>
                  <a:srgbClr val="000000"/>
                </a:solidFill>
              </a:rPr>
              <a:t>practice</a:t>
            </a:r>
            <a:r>
              <a:rPr lang="nl-NL" sz="1100" dirty="0">
                <a:solidFill>
                  <a:srgbClr val="000000"/>
                </a:solidFill>
              </a:rPr>
              <a:t>. Variabelen worden uitgerekend en het resultaat onthouden.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100" dirty="0" err="1">
                <a:solidFill>
                  <a:srgbClr val="000000"/>
                </a:solidFill>
              </a:rPr>
              <a:t>Measure</a:t>
            </a:r>
            <a:r>
              <a:rPr lang="nl-NL" sz="1100" dirty="0">
                <a:solidFill>
                  <a:srgbClr val="000000"/>
                </a:solidFill>
              </a:rPr>
              <a:t> = </a:t>
            </a:r>
            <a:br>
              <a:rPr lang="nl-NL" sz="1100" dirty="0">
                <a:solidFill>
                  <a:srgbClr val="000000"/>
                </a:solidFill>
              </a:rPr>
            </a:br>
            <a:r>
              <a:rPr lang="nl-NL" sz="1100" dirty="0">
                <a:solidFill>
                  <a:srgbClr val="000000"/>
                </a:solidFill>
              </a:rPr>
              <a:t>var _</a:t>
            </a:r>
            <a:r>
              <a:rPr lang="nl-NL" sz="1100" dirty="0" err="1">
                <a:solidFill>
                  <a:srgbClr val="000000"/>
                </a:solidFill>
              </a:rPr>
              <a:t>endresult</a:t>
            </a:r>
            <a:r>
              <a:rPr lang="nl-NL" sz="1100" dirty="0">
                <a:solidFill>
                  <a:srgbClr val="000000"/>
                </a:solidFill>
              </a:rPr>
              <a:t>  = 1</a:t>
            </a:r>
            <a:br>
              <a:rPr lang="nl-NL" sz="1100" dirty="0">
                <a:solidFill>
                  <a:srgbClr val="000000"/>
                </a:solidFill>
              </a:rPr>
            </a:br>
            <a:r>
              <a:rPr lang="nl-NL" sz="1100" dirty="0">
                <a:solidFill>
                  <a:srgbClr val="000000"/>
                </a:solidFill>
              </a:rPr>
              <a:t>RETURN</a:t>
            </a:r>
            <a:br>
              <a:rPr lang="nl-NL" sz="1100" dirty="0">
                <a:solidFill>
                  <a:srgbClr val="000000"/>
                </a:solidFill>
              </a:rPr>
            </a:br>
            <a:r>
              <a:rPr lang="nl-NL" sz="1100" dirty="0">
                <a:solidFill>
                  <a:srgbClr val="000000"/>
                </a:solidFill>
              </a:rPr>
              <a:t>_</a:t>
            </a:r>
            <a:r>
              <a:rPr lang="nl-NL" sz="1100" dirty="0" err="1">
                <a:solidFill>
                  <a:srgbClr val="000000"/>
                </a:solidFill>
              </a:rPr>
              <a:t>endresult</a:t>
            </a:r>
            <a:endParaRPr lang="nl-NL" sz="1100" dirty="0">
              <a:solidFill>
                <a:srgbClr val="000000"/>
              </a:solidFill>
            </a:endParaRPr>
          </a:p>
          <a:p>
            <a:pPr marL="1543050" lvl="3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>
                <a:solidFill>
                  <a:srgbClr val="000000"/>
                </a:solidFill>
                <a:effectLst/>
              </a:rPr>
              <a:t>Combinatie</a:t>
            </a:r>
          </a:p>
          <a:p>
            <a:pPr marL="1543050" lvl="3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0" dirty="0">
                <a:solidFill>
                  <a:srgbClr val="000000"/>
                </a:solidFill>
                <a:effectLst/>
              </a:rPr>
              <a:t>Je kunt een variabele tabel maken en vervolgens daarover AVERAGEX doen.</a:t>
            </a:r>
          </a:p>
          <a:p>
            <a:pPr marL="1543050" lvl="3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>
                <a:solidFill>
                  <a:srgbClr val="000000"/>
                </a:solidFill>
              </a:rPr>
              <a:t>Voor </a:t>
            </a:r>
            <a:r>
              <a:rPr lang="nl-NL" sz="1050" dirty="0" err="1">
                <a:solidFill>
                  <a:srgbClr val="000000"/>
                </a:solidFill>
              </a:rPr>
              <a:t>uitzonderings</a:t>
            </a:r>
            <a:r>
              <a:rPr lang="nl-NL" sz="1050" dirty="0">
                <a:solidFill>
                  <a:srgbClr val="000000"/>
                </a:solidFill>
              </a:rPr>
              <a:t> sommaties werkt dat heel efficiënt.</a:t>
            </a:r>
            <a:endParaRPr lang="nl-NL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E19884B-F45A-0F2F-55DC-93BE9BD3841C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E19884B-F45A-0F2F-55DC-93BE9BD384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ep 44">
            <a:extLst>
              <a:ext uri="{FF2B5EF4-FFF2-40B4-BE49-F238E27FC236}">
                <a16:creationId xmlns:a16="http://schemas.microsoft.com/office/drawing/2014/main" id="{2A091AB6-0C73-6E22-64FD-8B4F3A0E2F9B}"/>
              </a:ext>
            </a:extLst>
          </p:cNvPr>
          <p:cNvGrpSpPr/>
          <p:nvPr/>
        </p:nvGrpSpPr>
        <p:grpSpPr>
          <a:xfrm>
            <a:off x="443412" y="1336225"/>
            <a:ext cx="180000" cy="180000"/>
            <a:chOff x="4558516" y="479735"/>
            <a:chExt cx="180000" cy="180000"/>
          </a:xfrm>
        </p:grpSpPr>
        <p:sp>
          <p:nvSpPr>
            <p:cNvPr id="39" name="Ovaal 45">
              <a:extLst>
                <a:ext uri="{FF2B5EF4-FFF2-40B4-BE49-F238E27FC236}">
                  <a16:creationId xmlns:a16="http://schemas.microsoft.com/office/drawing/2014/main" id="{3B3996C0-666E-07A4-7032-99EF63C1313F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Ovaal 46">
              <a:extLst>
                <a:ext uri="{FF2B5EF4-FFF2-40B4-BE49-F238E27FC236}">
                  <a16:creationId xmlns:a16="http://schemas.microsoft.com/office/drawing/2014/main" id="{10D30CF2-9635-3020-BCA8-0A85D19095C5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" name="Groep 44">
            <a:extLst>
              <a:ext uri="{FF2B5EF4-FFF2-40B4-BE49-F238E27FC236}">
                <a16:creationId xmlns:a16="http://schemas.microsoft.com/office/drawing/2014/main" id="{217D0DCD-4BEF-F5D6-B6D3-0113ABA7B139}"/>
              </a:ext>
            </a:extLst>
          </p:cNvPr>
          <p:cNvGrpSpPr/>
          <p:nvPr/>
        </p:nvGrpSpPr>
        <p:grpSpPr>
          <a:xfrm>
            <a:off x="1779172" y="4353961"/>
            <a:ext cx="180000" cy="180000"/>
            <a:chOff x="4558516" y="479735"/>
            <a:chExt cx="180000" cy="180000"/>
          </a:xfrm>
        </p:grpSpPr>
        <p:sp>
          <p:nvSpPr>
            <p:cNvPr id="7" name="Ovaal 45">
              <a:extLst>
                <a:ext uri="{FF2B5EF4-FFF2-40B4-BE49-F238E27FC236}">
                  <a16:creationId xmlns:a16="http://schemas.microsoft.com/office/drawing/2014/main" id="{238358D0-3DB5-26A9-F7BC-3A3433AF5DDE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46">
              <a:extLst>
                <a:ext uri="{FF2B5EF4-FFF2-40B4-BE49-F238E27FC236}">
                  <a16:creationId xmlns:a16="http://schemas.microsoft.com/office/drawing/2014/main" id="{10B724FA-231B-E1E8-E1EC-25F6E77EC21C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" name="Groep 44">
            <a:extLst>
              <a:ext uri="{FF2B5EF4-FFF2-40B4-BE49-F238E27FC236}">
                <a16:creationId xmlns:a16="http://schemas.microsoft.com/office/drawing/2014/main" id="{31FB1FD8-7C33-2282-C0D4-E0362E32ED39}"/>
              </a:ext>
            </a:extLst>
          </p:cNvPr>
          <p:cNvGrpSpPr/>
          <p:nvPr/>
        </p:nvGrpSpPr>
        <p:grpSpPr>
          <a:xfrm>
            <a:off x="407412" y="2858004"/>
            <a:ext cx="180000" cy="180000"/>
            <a:chOff x="4558516" y="479735"/>
            <a:chExt cx="180000" cy="180000"/>
          </a:xfrm>
        </p:grpSpPr>
        <p:sp>
          <p:nvSpPr>
            <p:cNvPr id="10" name="Ovaal 45">
              <a:extLst>
                <a:ext uri="{FF2B5EF4-FFF2-40B4-BE49-F238E27FC236}">
                  <a16:creationId xmlns:a16="http://schemas.microsoft.com/office/drawing/2014/main" id="{9D3DE2CB-F72A-7293-F8F3-B06998C5EEC9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Ovaal 46">
              <a:extLst>
                <a:ext uri="{FF2B5EF4-FFF2-40B4-BE49-F238E27FC236}">
                  <a16:creationId xmlns:a16="http://schemas.microsoft.com/office/drawing/2014/main" id="{7AD4D166-2AFC-846D-38BC-2AB37C1B0B16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555322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80431-F7D2-E2C0-2E2B-36CFEF1F9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CDC8E-7B2E-7801-96B7-6C9F301E7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3. DAX Advanced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0F3BE163-58CD-6D80-936E-7D5AA8583D9A}"/>
              </a:ext>
            </a:extLst>
          </p:cNvPr>
          <p:cNvCxnSpPr>
            <a:cxnSpLocks/>
          </p:cNvCxnSpPr>
          <p:nvPr/>
        </p:nvCxnSpPr>
        <p:spPr>
          <a:xfrm>
            <a:off x="443412" y="1245811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DF204D33-1025-9D8F-EEE6-C78A18324F5C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Debugging</a:t>
            </a:r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DC7EA997-665F-FF35-C6D0-3E5870907CB0}"/>
              </a:ext>
            </a:extLst>
          </p:cNvPr>
          <p:cNvSpPr/>
          <p:nvPr/>
        </p:nvSpPr>
        <p:spPr>
          <a:xfrm>
            <a:off x="395604" y="1296703"/>
            <a:ext cx="5481956" cy="42216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Performance Analyzer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Analyse van de doorlooptijden per </a:t>
            </a:r>
            <a:r>
              <a:rPr lang="nl-NL" sz="1050" dirty="0" err="1"/>
              <a:t>visual</a:t>
            </a:r>
            <a:endParaRPr lang="nl-NL" sz="1050" dirty="0"/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Kopieer de onderliggende </a:t>
            </a:r>
            <a:r>
              <a:rPr lang="nl-NL" sz="1050" dirty="0" err="1"/>
              <a:t>dax</a:t>
            </a:r>
            <a:r>
              <a:rPr lang="nl-NL" sz="1050" dirty="0"/>
              <a:t> query om verder te analyseren</a:t>
            </a: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Gebruik variabelen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Maakt code eenvoudiger om te lezen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Door onder RETURN een andere variabele te zetten kun je per onderdeel van de berekening kijken wat je daarvoor terugkrijgt. 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Dit is erg handig voor grotere berekeningen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DAX Query view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Analyse van de DAX, mogelijkheid om zelf DAX in te voeren en te kijken wat er gebeurt</a:t>
            </a:r>
            <a:r>
              <a:rPr lang="nl-NL" sz="1050" b="1" dirty="0"/>
              <a:t>.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DAX studio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Diepere Analyse van de Query en de doorlooptijd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Informatie over het model en wat de grootte is</a:t>
            </a: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3677EE2-6C45-A5D7-D09B-69C6074E3343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3677EE2-6C45-A5D7-D09B-69C6074E33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ep 44">
            <a:extLst>
              <a:ext uri="{FF2B5EF4-FFF2-40B4-BE49-F238E27FC236}">
                <a16:creationId xmlns:a16="http://schemas.microsoft.com/office/drawing/2014/main" id="{AB3CB978-D8B0-D39F-9160-F381EF0009BC}"/>
              </a:ext>
            </a:extLst>
          </p:cNvPr>
          <p:cNvGrpSpPr/>
          <p:nvPr/>
        </p:nvGrpSpPr>
        <p:grpSpPr>
          <a:xfrm>
            <a:off x="443412" y="1336225"/>
            <a:ext cx="180000" cy="180000"/>
            <a:chOff x="4558516" y="479735"/>
            <a:chExt cx="180000" cy="180000"/>
          </a:xfrm>
        </p:grpSpPr>
        <p:sp>
          <p:nvSpPr>
            <p:cNvPr id="39" name="Ovaal 45">
              <a:extLst>
                <a:ext uri="{FF2B5EF4-FFF2-40B4-BE49-F238E27FC236}">
                  <a16:creationId xmlns:a16="http://schemas.microsoft.com/office/drawing/2014/main" id="{B9096C8F-B6E0-99E8-4F76-72A0197253F4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Ovaal 46">
              <a:extLst>
                <a:ext uri="{FF2B5EF4-FFF2-40B4-BE49-F238E27FC236}">
                  <a16:creationId xmlns:a16="http://schemas.microsoft.com/office/drawing/2014/main" id="{E3504ED1-0F6F-035C-C3B3-0DCED8F5F43E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1" name="Groep 15">
            <a:extLst>
              <a:ext uri="{FF2B5EF4-FFF2-40B4-BE49-F238E27FC236}">
                <a16:creationId xmlns:a16="http://schemas.microsoft.com/office/drawing/2014/main" id="{AC3A78BC-4C5E-CB34-A0A9-08278DAC701F}"/>
              </a:ext>
            </a:extLst>
          </p:cNvPr>
          <p:cNvGrpSpPr/>
          <p:nvPr/>
        </p:nvGrpSpPr>
        <p:grpSpPr>
          <a:xfrm>
            <a:off x="430964" y="3317537"/>
            <a:ext cx="180000" cy="180000"/>
            <a:chOff x="4558516" y="479735"/>
            <a:chExt cx="180000" cy="180000"/>
          </a:xfrm>
        </p:grpSpPr>
        <p:sp>
          <p:nvSpPr>
            <p:cNvPr id="42" name="Ovaal 16">
              <a:extLst>
                <a:ext uri="{FF2B5EF4-FFF2-40B4-BE49-F238E27FC236}">
                  <a16:creationId xmlns:a16="http://schemas.microsoft.com/office/drawing/2014/main" id="{848B4C57-0B53-3D7E-2B6A-AC4E39F81ECC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Ovaal 17">
              <a:extLst>
                <a:ext uri="{FF2B5EF4-FFF2-40B4-BE49-F238E27FC236}">
                  <a16:creationId xmlns:a16="http://schemas.microsoft.com/office/drawing/2014/main" id="{650626DC-6646-77D0-2AAD-97FF45D06813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" name="Groep 15">
            <a:extLst>
              <a:ext uri="{FF2B5EF4-FFF2-40B4-BE49-F238E27FC236}">
                <a16:creationId xmlns:a16="http://schemas.microsoft.com/office/drawing/2014/main" id="{796CB899-AD32-0C35-8F8A-6F45C28D77B4}"/>
              </a:ext>
            </a:extLst>
          </p:cNvPr>
          <p:cNvGrpSpPr/>
          <p:nvPr/>
        </p:nvGrpSpPr>
        <p:grpSpPr>
          <a:xfrm>
            <a:off x="442482" y="2112299"/>
            <a:ext cx="180000" cy="180000"/>
            <a:chOff x="4558516" y="479735"/>
            <a:chExt cx="180000" cy="180000"/>
          </a:xfrm>
        </p:grpSpPr>
        <p:sp>
          <p:nvSpPr>
            <p:cNvPr id="7" name="Ovaal 16">
              <a:extLst>
                <a:ext uri="{FF2B5EF4-FFF2-40B4-BE49-F238E27FC236}">
                  <a16:creationId xmlns:a16="http://schemas.microsoft.com/office/drawing/2014/main" id="{182DE8C9-3263-2C88-EF2B-5035BA7FD68C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17">
              <a:extLst>
                <a:ext uri="{FF2B5EF4-FFF2-40B4-BE49-F238E27FC236}">
                  <a16:creationId xmlns:a16="http://schemas.microsoft.com/office/drawing/2014/main" id="{0A03BD01-5947-3E56-3E9F-0355F76E2BEC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9" name="Groep 15">
            <a:extLst>
              <a:ext uri="{FF2B5EF4-FFF2-40B4-BE49-F238E27FC236}">
                <a16:creationId xmlns:a16="http://schemas.microsoft.com/office/drawing/2014/main" id="{AFC921FF-B2A5-D66E-8820-8D48216907B6}"/>
              </a:ext>
            </a:extLst>
          </p:cNvPr>
          <p:cNvGrpSpPr/>
          <p:nvPr/>
        </p:nvGrpSpPr>
        <p:grpSpPr>
          <a:xfrm>
            <a:off x="430964" y="4003611"/>
            <a:ext cx="180000" cy="180000"/>
            <a:chOff x="4558516" y="479735"/>
            <a:chExt cx="180000" cy="180000"/>
          </a:xfrm>
        </p:grpSpPr>
        <p:sp>
          <p:nvSpPr>
            <p:cNvPr id="10" name="Ovaal 16">
              <a:extLst>
                <a:ext uri="{FF2B5EF4-FFF2-40B4-BE49-F238E27FC236}">
                  <a16:creationId xmlns:a16="http://schemas.microsoft.com/office/drawing/2014/main" id="{9A296E0D-F695-E98D-2426-9A4F5DCBEB06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Ovaal 17">
              <a:extLst>
                <a:ext uri="{FF2B5EF4-FFF2-40B4-BE49-F238E27FC236}">
                  <a16:creationId xmlns:a16="http://schemas.microsoft.com/office/drawing/2014/main" id="{D0A86665-C4E0-2501-E0E7-6E6575F08F85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41A6D2E-7200-4DD0-427D-B1163F231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812" y="1516225"/>
            <a:ext cx="4151559" cy="9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B364F-DB41-4D53-BDD2-ED5B26EA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5. Beveiliging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07B25EBE-67B9-48CC-885C-C93F7BB48777}"/>
              </a:ext>
            </a:extLst>
          </p:cNvPr>
          <p:cNvCxnSpPr>
            <a:cxnSpLocks/>
          </p:cNvCxnSpPr>
          <p:nvPr/>
        </p:nvCxnSpPr>
        <p:spPr>
          <a:xfrm>
            <a:off x="443412" y="1245811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089B0B51-6D46-4BDD-B467-8AA6874E0D1A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Toegang via apps of </a:t>
            </a:r>
            <a:r>
              <a:rPr lang="nl-NL" sz="2000" b="1" dirty="0" err="1"/>
              <a:t>workspace</a:t>
            </a:r>
            <a:endParaRPr lang="nl-NL" sz="2000" b="1" dirty="0"/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0EE83745-C4C6-4683-9691-AAE67165E10D}"/>
              </a:ext>
            </a:extLst>
          </p:cNvPr>
          <p:cNvSpPr/>
          <p:nvPr/>
        </p:nvSpPr>
        <p:spPr>
          <a:xfrm>
            <a:off x="395604" y="1296703"/>
            <a:ext cx="5441074" cy="283667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Een app is een gestructureerde manier om rapportages te delen met groepen gebruikers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bepaalt welke rapportages in de app komen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stelt groepen (</a:t>
            </a:r>
            <a:r>
              <a:rPr lang="nl-NL" sz="1050" dirty="0" err="1"/>
              <a:t>audiences</a:t>
            </a:r>
            <a:r>
              <a:rPr lang="nl-NL" sz="1050" dirty="0"/>
              <a:t>) in waar je gebruikers / security </a:t>
            </a:r>
            <a:r>
              <a:rPr lang="nl-NL" sz="1050" dirty="0" err="1"/>
              <a:t>groups</a:t>
            </a:r>
            <a:r>
              <a:rPr lang="nl-NL" sz="1050" dirty="0"/>
              <a:t> lid van maakt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stelt per groep in welke rapportages zichtbaar zijn </a:t>
            </a: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r>
              <a:rPr lang="nl-NL" sz="1050" dirty="0"/>
              <a:t>	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kunt ook in de </a:t>
            </a:r>
            <a:r>
              <a:rPr lang="nl-NL" sz="1050" dirty="0" err="1"/>
              <a:t>workspace</a:t>
            </a:r>
            <a:r>
              <a:rPr lang="nl-NL" sz="1050" dirty="0"/>
              <a:t> toegang geven, maar dat is veel </a:t>
            </a:r>
            <a:r>
              <a:rPr lang="nl-NL" sz="1050" dirty="0" err="1"/>
              <a:t>ongestructureerder</a:t>
            </a:r>
            <a:endParaRPr lang="nl-NL" sz="1050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/>
              <a:t>Toegang regelen.</a:t>
            </a:r>
            <a:endParaRPr lang="nl-NL" sz="1050" dirty="0"/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kunt mensen direct toegang geven via email adres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Handiger is om met team </a:t>
            </a:r>
            <a:r>
              <a:rPr lang="nl-NL" sz="1050" dirty="0" err="1"/>
              <a:t>groups</a:t>
            </a:r>
            <a:r>
              <a:rPr lang="nl-NL" sz="1050" dirty="0"/>
              <a:t> of </a:t>
            </a:r>
            <a:r>
              <a:rPr lang="nl-NL" sz="1050" dirty="0" err="1"/>
              <a:t>windows</a:t>
            </a:r>
            <a:r>
              <a:rPr lang="nl-NL" sz="1050" dirty="0"/>
              <a:t> security </a:t>
            </a:r>
            <a:r>
              <a:rPr lang="nl-NL" sz="1050" dirty="0" err="1"/>
              <a:t>groups</a:t>
            </a:r>
            <a:r>
              <a:rPr lang="nl-NL" sz="1050" dirty="0"/>
              <a:t> te werken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Na initialisatie hoef je dan mensen alleen maar lid van die teams te laten worden.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1ED992D-A8AE-41EA-A709-CA7146F60A29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ED992D-A8AE-41EA-A709-CA7146F60A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266" name="Picture 2" descr="Wat is IT security? – Security van informatietechnologie - Cisco">
            <a:extLst>
              <a:ext uri="{FF2B5EF4-FFF2-40B4-BE49-F238E27FC236}">
                <a16:creationId xmlns:a16="http://schemas.microsoft.com/office/drawing/2014/main" id="{A9CB4CF4-0C58-2E5E-322C-7210C498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418" y="1899974"/>
            <a:ext cx="2489405" cy="13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DACE33-46C8-5F90-E2BC-1F6D02EFD599}"/>
              </a:ext>
            </a:extLst>
          </p:cNvPr>
          <p:cNvSpPr/>
          <p:nvPr/>
        </p:nvSpPr>
        <p:spPr>
          <a:xfrm>
            <a:off x="6325418" y="1899974"/>
            <a:ext cx="2489405" cy="1399299"/>
          </a:xfrm>
          <a:prstGeom prst="rect">
            <a:avLst/>
          </a:prstGeom>
          <a:noFill/>
          <a:ln w="12700">
            <a:gradFill>
              <a:gsLst>
                <a:gs pos="0">
                  <a:srgbClr val="F58434"/>
                </a:gs>
                <a:gs pos="51000">
                  <a:schemeClr val="bg1"/>
                </a:gs>
                <a:gs pos="100000">
                  <a:srgbClr val="00ADE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3" name="Groep 121">
            <a:extLst>
              <a:ext uri="{FF2B5EF4-FFF2-40B4-BE49-F238E27FC236}">
                <a16:creationId xmlns:a16="http://schemas.microsoft.com/office/drawing/2014/main" id="{8F5CE569-C490-A843-8458-44B6312BE02E}"/>
              </a:ext>
            </a:extLst>
          </p:cNvPr>
          <p:cNvGrpSpPr/>
          <p:nvPr/>
        </p:nvGrpSpPr>
        <p:grpSpPr>
          <a:xfrm>
            <a:off x="433581" y="1363031"/>
            <a:ext cx="180000" cy="180000"/>
            <a:chOff x="4558516" y="479735"/>
            <a:chExt cx="180000" cy="180000"/>
          </a:xfrm>
        </p:grpSpPr>
        <p:sp>
          <p:nvSpPr>
            <p:cNvPr id="24" name="Ovaal 122">
              <a:extLst>
                <a:ext uri="{FF2B5EF4-FFF2-40B4-BE49-F238E27FC236}">
                  <a16:creationId xmlns:a16="http://schemas.microsoft.com/office/drawing/2014/main" id="{8B2CB32A-65C8-88E2-1B41-38B6FC784906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Ovaal 123">
              <a:extLst>
                <a:ext uri="{FF2B5EF4-FFF2-40B4-BE49-F238E27FC236}">
                  <a16:creationId xmlns:a16="http://schemas.microsoft.com/office/drawing/2014/main" id="{4454F0CC-E447-494A-11E8-E4DCC76D0BE2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6" name="Groep 121">
            <a:extLst>
              <a:ext uri="{FF2B5EF4-FFF2-40B4-BE49-F238E27FC236}">
                <a16:creationId xmlns:a16="http://schemas.microsoft.com/office/drawing/2014/main" id="{4E1E5287-914B-8D9E-03DA-45AAC0DA1844}"/>
              </a:ext>
            </a:extLst>
          </p:cNvPr>
          <p:cNvGrpSpPr/>
          <p:nvPr/>
        </p:nvGrpSpPr>
        <p:grpSpPr>
          <a:xfrm>
            <a:off x="397581" y="2662877"/>
            <a:ext cx="180000" cy="180000"/>
            <a:chOff x="4558516" y="479735"/>
            <a:chExt cx="180000" cy="180000"/>
          </a:xfrm>
        </p:grpSpPr>
        <p:sp>
          <p:nvSpPr>
            <p:cNvPr id="27" name="Ovaal 122">
              <a:extLst>
                <a:ext uri="{FF2B5EF4-FFF2-40B4-BE49-F238E27FC236}">
                  <a16:creationId xmlns:a16="http://schemas.microsoft.com/office/drawing/2014/main" id="{04FA5C8B-27CF-FA72-75B7-78435D74AE6A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Ovaal 123">
              <a:extLst>
                <a:ext uri="{FF2B5EF4-FFF2-40B4-BE49-F238E27FC236}">
                  <a16:creationId xmlns:a16="http://schemas.microsoft.com/office/drawing/2014/main" id="{0A76A9A7-67F6-1A8E-93AA-3ED00B49F144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7" name="Groep 121">
            <a:extLst>
              <a:ext uri="{FF2B5EF4-FFF2-40B4-BE49-F238E27FC236}">
                <a16:creationId xmlns:a16="http://schemas.microsoft.com/office/drawing/2014/main" id="{DF654841-D30F-5D88-9043-6D4DC1CB2F95}"/>
              </a:ext>
            </a:extLst>
          </p:cNvPr>
          <p:cNvGrpSpPr/>
          <p:nvPr/>
        </p:nvGrpSpPr>
        <p:grpSpPr>
          <a:xfrm>
            <a:off x="412162" y="3089887"/>
            <a:ext cx="180000" cy="180000"/>
            <a:chOff x="4558516" y="479735"/>
            <a:chExt cx="180000" cy="180000"/>
          </a:xfrm>
        </p:grpSpPr>
        <p:sp>
          <p:nvSpPr>
            <p:cNvPr id="8" name="Ovaal 122">
              <a:extLst>
                <a:ext uri="{FF2B5EF4-FFF2-40B4-BE49-F238E27FC236}">
                  <a16:creationId xmlns:a16="http://schemas.microsoft.com/office/drawing/2014/main" id="{FF690ACE-BAE6-5D47-498A-A97A54DC02E8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Ovaal 123">
              <a:extLst>
                <a:ext uri="{FF2B5EF4-FFF2-40B4-BE49-F238E27FC236}">
                  <a16:creationId xmlns:a16="http://schemas.microsoft.com/office/drawing/2014/main" id="{D8C724E5-63B2-34D5-0D7F-32610A0A5C92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247564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D4E23-8E85-B629-DD36-7A58C867C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7DF9E-E25B-D544-57D2-E54E8DFA0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5. Beveiliging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0A3F436D-08BC-4C14-F158-766E0288F74E}"/>
              </a:ext>
            </a:extLst>
          </p:cNvPr>
          <p:cNvCxnSpPr>
            <a:cxnSpLocks/>
          </p:cNvCxnSpPr>
          <p:nvPr/>
        </p:nvCxnSpPr>
        <p:spPr>
          <a:xfrm>
            <a:off x="443412" y="1245811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DB1D94C8-13DC-7DE8-BE6C-1EE37EA8D760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Security op model niveau</a:t>
            </a:r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727FD54C-6785-D8FE-CD8B-AC743B6BB2A7}"/>
              </a:ext>
            </a:extLst>
          </p:cNvPr>
          <p:cNvSpPr/>
          <p:nvPr/>
        </p:nvSpPr>
        <p:spPr>
          <a:xfrm>
            <a:off x="395604" y="1296703"/>
            <a:ext cx="5481956" cy="26058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Rechten op model vanuit service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Read</a:t>
            </a:r>
            <a:r>
              <a:rPr lang="en-US" sz="1050" dirty="0"/>
              <a:t>: Je </a:t>
            </a:r>
            <a:r>
              <a:rPr lang="en-US" sz="1050" dirty="0" err="1"/>
              <a:t>kunt</a:t>
            </a:r>
            <a:r>
              <a:rPr lang="en-US" sz="1050" dirty="0"/>
              <a:t> de </a:t>
            </a:r>
            <a:r>
              <a:rPr lang="en-US" sz="1050" dirty="0" err="1"/>
              <a:t>gegevens</a:t>
            </a:r>
            <a:r>
              <a:rPr lang="en-US" sz="1050" dirty="0"/>
              <a:t> </a:t>
            </a:r>
            <a:r>
              <a:rPr lang="en-US" sz="1050" dirty="0" err="1"/>
              <a:t>uitlezen</a:t>
            </a:r>
            <a:r>
              <a:rPr lang="en-US" sz="1050" dirty="0"/>
              <a:t>. Dat </a:t>
            </a:r>
            <a:r>
              <a:rPr lang="en-US" sz="1050" dirty="0" err="1"/>
              <a:t>betekent</a:t>
            </a:r>
            <a:r>
              <a:rPr lang="en-US" sz="1050" dirty="0"/>
              <a:t> </a:t>
            </a:r>
            <a:r>
              <a:rPr lang="en-US" sz="1050" dirty="0" err="1"/>
              <a:t>als</a:t>
            </a:r>
            <a:r>
              <a:rPr lang="en-US" sz="1050" dirty="0"/>
              <a:t> je </a:t>
            </a:r>
            <a:r>
              <a:rPr lang="en-US" sz="1050" dirty="0" err="1"/>
              <a:t>een</a:t>
            </a:r>
            <a:r>
              <a:rPr lang="en-US" sz="1050" dirty="0"/>
              <a:t> rapport </a:t>
            </a:r>
            <a:r>
              <a:rPr lang="en-US" sz="1050" dirty="0" err="1"/>
              <a:t>opent</a:t>
            </a:r>
            <a:r>
              <a:rPr lang="en-US" sz="1050" dirty="0"/>
              <a:t> </a:t>
            </a:r>
            <a:r>
              <a:rPr lang="en-US" sz="1050" dirty="0" err="1"/>
              <a:t>ook</a:t>
            </a:r>
            <a:r>
              <a:rPr lang="en-US" sz="1050" dirty="0"/>
              <a:t> de data </a:t>
            </a:r>
            <a:r>
              <a:rPr lang="en-US" sz="1050" dirty="0" err="1"/>
              <a:t>ziet</a:t>
            </a:r>
            <a:endParaRPr lang="en-US" sz="1050" dirty="0"/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Build</a:t>
            </a:r>
            <a:r>
              <a:rPr lang="en-US" sz="1050" dirty="0"/>
              <a:t>: Je </a:t>
            </a:r>
            <a:r>
              <a:rPr lang="en-US" sz="1050" dirty="0" err="1"/>
              <a:t>kunt</a:t>
            </a:r>
            <a:r>
              <a:rPr lang="en-US" sz="1050" dirty="0"/>
              <a:t> </a:t>
            </a:r>
            <a:r>
              <a:rPr lang="en-US" sz="1050" dirty="0" err="1"/>
              <a:t>zelf</a:t>
            </a:r>
            <a:r>
              <a:rPr lang="en-US" sz="1050" dirty="0"/>
              <a:t> </a:t>
            </a:r>
            <a:r>
              <a:rPr lang="en-US" sz="1050" dirty="0" err="1"/>
              <a:t>nieuwe</a:t>
            </a:r>
            <a:r>
              <a:rPr lang="en-US" sz="1050" dirty="0"/>
              <a:t> </a:t>
            </a:r>
            <a:r>
              <a:rPr lang="en-US" sz="1050" dirty="0" err="1"/>
              <a:t>rapporten</a:t>
            </a:r>
            <a:r>
              <a:rPr lang="en-US" sz="1050" dirty="0"/>
              <a:t> </a:t>
            </a:r>
            <a:r>
              <a:rPr lang="en-US" sz="1050" dirty="0" err="1"/>
              <a:t>maken</a:t>
            </a:r>
            <a:r>
              <a:rPr lang="en-US" sz="1050" dirty="0"/>
              <a:t> op basis van het model. Ook </a:t>
            </a:r>
            <a:r>
              <a:rPr lang="en-US" sz="1050" dirty="0" err="1"/>
              <a:t>kun</a:t>
            </a:r>
            <a:r>
              <a:rPr lang="en-US" sz="1050" dirty="0"/>
              <a:t> je via excel </a:t>
            </a:r>
            <a:r>
              <a:rPr lang="en-US" sz="1050" dirty="0" err="1"/>
              <a:t>dit</a:t>
            </a:r>
            <a:r>
              <a:rPr lang="en-US" sz="1050" dirty="0"/>
              <a:t> model </a:t>
            </a:r>
            <a:r>
              <a:rPr lang="en-US" sz="1050" dirty="0" err="1"/>
              <a:t>openen</a:t>
            </a:r>
            <a:endParaRPr lang="en-US" sz="1050" dirty="0"/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Reshare</a:t>
            </a:r>
            <a:r>
              <a:rPr lang="en-US" sz="1050" dirty="0"/>
              <a:t>: Je </a:t>
            </a:r>
            <a:r>
              <a:rPr lang="en-US" sz="1050" dirty="0" err="1"/>
              <a:t>kunt</a:t>
            </a:r>
            <a:r>
              <a:rPr lang="en-US" sz="1050" dirty="0"/>
              <a:t> </a:t>
            </a:r>
            <a:r>
              <a:rPr lang="en-US" sz="1050" dirty="0" err="1"/>
              <a:t>anderen</a:t>
            </a:r>
            <a:r>
              <a:rPr lang="en-US" sz="1050" dirty="0"/>
              <a:t> </a:t>
            </a:r>
            <a:r>
              <a:rPr lang="en-US" sz="1050" dirty="0" err="1"/>
              <a:t>rechten</a:t>
            </a:r>
            <a:r>
              <a:rPr lang="en-US" sz="1050" dirty="0"/>
              <a:t> </a:t>
            </a:r>
            <a:r>
              <a:rPr lang="en-US" sz="1050" dirty="0" err="1"/>
              <a:t>geven</a:t>
            </a:r>
            <a:r>
              <a:rPr lang="en-US" sz="1050" dirty="0"/>
              <a:t> om het model in </a:t>
            </a:r>
            <a:r>
              <a:rPr lang="en-US" sz="1050" dirty="0" err="1"/>
              <a:t>te</a:t>
            </a:r>
            <a:r>
              <a:rPr lang="en-US" sz="1050" dirty="0"/>
              <a:t> </a:t>
            </a:r>
            <a:r>
              <a:rPr lang="en-US" sz="1050" dirty="0" err="1"/>
              <a:t>zien</a:t>
            </a:r>
            <a:r>
              <a:rPr lang="en-US" sz="1050" dirty="0"/>
              <a:t>.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Write</a:t>
            </a:r>
            <a:r>
              <a:rPr lang="en-US" sz="1050" dirty="0"/>
              <a:t>: Je </a:t>
            </a:r>
            <a:r>
              <a:rPr lang="en-US" sz="1050" dirty="0" err="1"/>
              <a:t>kunt</a:t>
            </a:r>
            <a:r>
              <a:rPr lang="en-US" sz="1050" dirty="0"/>
              <a:t> </a:t>
            </a:r>
            <a:r>
              <a:rPr lang="en-US" sz="1050" dirty="0" err="1"/>
              <a:t>wijzigingen</a:t>
            </a:r>
            <a:r>
              <a:rPr lang="en-US" sz="1050" dirty="0"/>
              <a:t> </a:t>
            </a:r>
            <a:r>
              <a:rPr lang="en-US" sz="1050" dirty="0" err="1"/>
              <a:t>aanbrengen</a:t>
            </a:r>
            <a:r>
              <a:rPr lang="en-US" sz="1050" dirty="0"/>
              <a:t> op het model. Je </a:t>
            </a:r>
            <a:r>
              <a:rPr lang="en-US" sz="1050" dirty="0" err="1"/>
              <a:t>kunt</a:t>
            </a:r>
            <a:r>
              <a:rPr lang="en-US" sz="1050" dirty="0"/>
              <a:t> </a:t>
            </a:r>
            <a:r>
              <a:rPr lang="en-US" sz="1050" dirty="0" err="1"/>
              <a:t>niet</a:t>
            </a:r>
            <a:r>
              <a:rPr lang="en-US" sz="1050" dirty="0"/>
              <a:t> login </a:t>
            </a:r>
            <a:r>
              <a:rPr lang="en-US" sz="1050" dirty="0" err="1"/>
              <a:t>gegevens</a:t>
            </a:r>
            <a:r>
              <a:rPr lang="en-US" sz="1050" dirty="0"/>
              <a:t> </a:t>
            </a:r>
            <a:r>
              <a:rPr lang="en-US" sz="1050" dirty="0" err="1"/>
              <a:t>naar</a:t>
            </a:r>
            <a:r>
              <a:rPr lang="en-US" sz="1050" dirty="0"/>
              <a:t> </a:t>
            </a:r>
            <a:r>
              <a:rPr lang="en-US" sz="1050" dirty="0" err="1"/>
              <a:t>bronssystemen</a:t>
            </a:r>
            <a:r>
              <a:rPr lang="en-US" sz="1050" dirty="0"/>
              <a:t> </a:t>
            </a:r>
            <a:r>
              <a:rPr lang="en-US" sz="1050" dirty="0" err="1"/>
              <a:t>veranderen</a:t>
            </a:r>
            <a:r>
              <a:rPr lang="en-US" sz="1050" dirty="0"/>
              <a:t>.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50" b="1" dirty="0"/>
              <a:t>Owner</a:t>
            </a:r>
            <a:r>
              <a:rPr lang="en-US" sz="1050" dirty="0"/>
              <a:t>: </a:t>
            </a:r>
            <a:r>
              <a:rPr lang="nl-NL" sz="1050" dirty="0"/>
              <a:t>De eigenaar mag alles. Het is zijn/haar model</a:t>
            </a: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r>
              <a:rPr lang="nl-NL" sz="1050" dirty="0"/>
              <a:t>	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5F1BFB-4F17-876B-E0BF-1F37F1626C08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ED992D-A8AE-41EA-A709-CA7146F60A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266" name="Picture 2" descr="Wat is IT security? – Security van informatietechnologie - Cisco">
            <a:extLst>
              <a:ext uri="{FF2B5EF4-FFF2-40B4-BE49-F238E27FC236}">
                <a16:creationId xmlns:a16="http://schemas.microsoft.com/office/drawing/2014/main" id="{733A3D30-7746-03AF-0E26-B581E2D6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418" y="1899974"/>
            <a:ext cx="2489405" cy="13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58757-4CE9-B9BF-4836-9A9EE94FB3AF}"/>
              </a:ext>
            </a:extLst>
          </p:cNvPr>
          <p:cNvSpPr/>
          <p:nvPr/>
        </p:nvSpPr>
        <p:spPr>
          <a:xfrm>
            <a:off x="6325418" y="1899974"/>
            <a:ext cx="2489405" cy="1399299"/>
          </a:xfrm>
          <a:prstGeom prst="rect">
            <a:avLst/>
          </a:prstGeom>
          <a:noFill/>
          <a:ln w="12700">
            <a:gradFill>
              <a:gsLst>
                <a:gs pos="0">
                  <a:srgbClr val="F58434"/>
                </a:gs>
                <a:gs pos="51000">
                  <a:schemeClr val="bg1"/>
                </a:gs>
                <a:gs pos="100000">
                  <a:srgbClr val="00ADE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7" name="Groep 18">
            <a:extLst>
              <a:ext uri="{FF2B5EF4-FFF2-40B4-BE49-F238E27FC236}">
                <a16:creationId xmlns:a16="http://schemas.microsoft.com/office/drawing/2014/main" id="{20673668-4817-BA21-2C21-348AB4ED028C}"/>
              </a:ext>
            </a:extLst>
          </p:cNvPr>
          <p:cNvGrpSpPr/>
          <p:nvPr/>
        </p:nvGrpSpPr>
        <p:grpSpPr>
          <a:xfrm>
            <a:off x="902493" y="1645921"/>
            <a:ext cx="127222" cy="128049"/>
            <a:chOff x="4558516" y="479735"/>
            <a:chExt cx="180000" cy="180000"/>
          </a:xfrm>
        </p:grpSpPr>
        <p:sp>
          <p:nvSpPr>
            <p:cNvPr id="8" name="Ovaal 19">
              <a:extLst>
                <a:ext uri="{FF2B5EF4-FFF2-40B4-BE49-F238E27FC236}">
                  <a16:creationId xmlns:a16="http://schemas.microsoft.com/office/drawing/2014/main" id="{B822845E-F450-135C-1A43-330FFED6777B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Ovaal 20">
              <a:extLst>
                <a:ext uri="{FF2B5EF4-FFF2-40B4-BE49-F238E27FC236}">
                  <a16:creationId xmlns:a16="http://schemas.microsoft.com/office/drawing/2014/main" id="{364881C1-0E6C-F32E-05D3-1661D1DA9F17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" name="Groep 18">
            <a:extLst>
              <a:ext uri="{FF2B5EF4-FFF2-40B4-BE49-F238E27FC236}">
                <a16:creationId xmlns:a16="http://schemas.microsoft.com/office/drawing/2014/main" id="{C874A76E-FA03-7A8C-5749-79E8170FFE60}"/>
              </a:ext>
            </a:extLst>
          </p:cNvPr>
          <p:cNvGrpSpPr/>
          <p:nvPr/>
        </p:nvGrpSpPr>
        <p:grpSpPr>
          <a:xfrm>
            <a:off x="902493" y="2059163"/>
            <a:ext cx="127222" cy="128049"/>
            <a:chOff x="4558516" y="479735"/>
            <a:chExt cx="180000" cy="180000"/>
          </a:xfrm>
        </p:grpSpPr>
        <p:sp>
          <p:nvSpPr>
            <p:cNvPr id="11" name="Ovaal 19">
              <a:extLst>
                <a:ext uri="{FF2B5EF4-FFF2-40B4-BE49-F238E27FC236}">
                  <a16:creationId xmlns:a16="http://schemas.microsoft.com/office/drawing/2014/main" id="{AAB33CD0-3AD0-FFFA-E029-BCC46E965D1C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Ovaal 20">
              <a:extLst>
                <a:ext uri="{FF2B5EF4-FFF2-40B4-BE49-F238E27FC236}">
                  <a16:creationId xmlns:a16="http://schemas.microsoft.com/office/drawing/2014/main" id="{ED0FEA28-D8AA-BC6C-599A-54095EFA38F6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" name="Groep 18">
            <a:extLst>
              <a:ext uri="{FF2B5EF4-FFF2-40B4-BE49-F238E27FC236}">
                <a16:creationId xmlns:a16="http://schemas.microsoft.com/office/drawing/2014/main" id="{7745650C-A14A-ED37-E58E-A430F5A9A201}"/>
              </a:ext>
            </a:extLst>
          </p:cNvPr>
          <p:cNvGrpSpPr/>
          <p:nvPr/>
        </p:nvGrpSpPr>
        <p:grpSpPr>
          <a:xfrm>
            <a:off x="910961" y="2471574"/>
            <a:ext cx="127222" cy="128049"/>
            <a:chOff x="4558516" y="479735"/>
            <a:chExt cx="180000" cy="180000"/>
          </a:xfrm>
        </p:grpSpPr>
        <p:sp>
          <p:nvSpPr>
            <p:cNvPr id="14" name="Ovaal 19">
              <a:extLst>
                <a:ext uri="{FF2B5EF4-FFF2-40B4-BE49-F238E27FC236}">
                  <a16:creationId xmlns:a16="http://schemas.microsoft.com/office/drawing/2014/main" id="{ACD105C5-FC35-F1CE-CED5-CB71E28BC997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Ovaal 20">
              <a:extLst>
                <a:ext uri="{FF2B5EF4-FFF2-40B4-BE49-F238E27FC236}">
                  <a16:creationId xmlns:a16="http://schemas.microsoft.com/office/drawing/2014/main" id="{50C51F68-5F2F-C4D6-7ACA-A5CF6CD2AB96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ep 18">
            <a:extLst>
              <a:ext uri="{FF2B5EF4-FFF2-40B4-BE49-F238E27FC236}">
                <a16:creationId xmlns:a16="http://schemas.microsoft.com/office/drawing/2014/main" id="{58C06746-4BFF-2BFF-BFCF-C209D3EFFE51}"/>
              </a:ext>
            </a:extLst>
          </p:cNvPr>
          <p:cNvGrpSpPr/>
          <p:nvPr/>
        </p:nvGrpSpPr>
        <p:grpSpPr>
          <a:xfrm>
            <a:off x="901665" y="2729185"/>
            <a:ext cx="127222" cy="128049"/>
            <a:chOff x="4558516" y="479735"/>
            <a:chExt cx="180000" cy="180000"/>
          </a:xfrm>
        </p:grpSpPr>
        <p:sp>
          <p:nvSpPr>
            <p:cNvPr id="18" name="Ovaal 19">
              <a:extLst>
                <a:ext uri="{FF2B5EF4-FFF2-40B4-BE49-F238E27FC236}">
                  <a16:creationId xmlns:a16="http://schemas.microsoft.com/office/drawing/2014/main" id="{D948E2F6-87CD-04E5-C4C9-86E68A96C154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Ovaal 20">
              <a:extLst>
                <a:ext uri="{FF2B5EF4-FFF2-40B4-BE49-F238E27FC236}">
                  <a16:creationId xmlns:a16="http://schemas.microsoft.com/office/drawing/2014/main" id="{B11C3BF6-2D29-17BD-0B21-8CA895393C74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0" name="Groep 18">
            <a:extLst>
              <a:ext uri="{FF2B5EF4-FFF2-40B4-BE49-F238E27FC236}">
                <a16:creationId xmlns:a16="http://schemas.microsoft.com/office/drawing/2014/main" id="{C6965C3F-2BC7-F5B1-552C-9EBF52C900B0}"/>
              </a:ext>
            </a:extLst>
          </p:cNvPr>
          <p:cNvGrpSpPr/>
          <p:nvPr/>
        </p:nvGrpSpPr>
        <p:grpSpPr>
          <a:xfrm>
            <a:off x="901666" y="3206452"/>
            <a:ext cx="127222" cy="128049"/>
            <a:chOff x="4558516" y="479735"/>
            <a:chExt cx="180000" cy="180000"/>
          </a:xfrm>
        </p:grpSpPr>
        <p:sp>
          <p:nvSpPr>
            <p:cNvPr id="21" name="Ovaal 19">
              <a:extLst>
                <a:ext uri="{FF2B5EF4-FFF2-40B4-BE49-F238E27FC236}">
                  <a16:creationId xmlns:a16="http://schemas.microsoft.com/office/drawing/2014/main" id="{CDC6EA2F-0193-9DFE-B8DD-339CC65C9597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" name="Ovaal 20">
              <a:extLst>
                <a:ext uri="{FF2B5EF4-FFF2-40B4-BE49-F238E27FC236}">
                  <a16:creationId xmlns:a16="http://schemas.microsoft.com/office/drawing/2014/main" id="{47255E48-B9BD-97E2-D3F1-A263D93AFCAC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3" name="Groep 121">
            <a:extLst>
              <a:ext uri="{FF2B5EF4-FFF2-40B4-BE49-F238E27FC236}">
                <a16:creationId xmlns:a16="http://schemas.microsoft.com/office/drawing/2014/main" id="{A7BE0510-29D1-323B-C679-61F71B97FEDA}"/>
              </a:ext>
            </a:extLst>
          </p:cNvPr>
          <p:cNvGrpSpPr/>
          <p:nvPr/>
        </p:nvGrpSpPr>
        <p:grpSpPr>
          <a:xfrm>
            <a:off x="433581" y="1363031"/>
            <a:ext cx="180000" cy="180000"/>
            <a:chOff x="4558516" y="479735"/>
            <a:chExt cx="180000" cy="180000"/>
          </a:xfrm>
        </p:grpSpPr>
        <p:sp>
          <p:nvSpPr>
            <p:cNvPr id="24" name="Ovaal 122">
              <a:extLst>
                <a:ext uri="{FF2B5EF4-FFF2-40B4-BE49-F238E27FC236}">
                  <a16:creationId xmlns:a16="http://schemas.microsoft.com/office/drawing/2014/main" id="{56E26E22-91FA-F65D-21B2-E64B8B53808D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Ovaal 123">
              <a:extLst>
                <a:ext uri="{FF2B5EF4-FFF2-40B4-BE49-F238E27FC236}">
                  <a16:creationId xmlns:a16="http://schemas.microsoft.com/office/drawing/2014/main" id="{89FCD89E-9D94-CBCD-3AAC-BB515A778C06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37800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B364F-DB41-4D53-BDD2-ED5B26EA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5. Beveiliging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07B25EBE-67B9-48CC-885C-C93F7BB48777}"/>
              </a:ext>
            </a:extLst>
          </p:cNvPr>
          <p:cNvCxnSpPr>
            <a:cxnSpLocks/>
          </p:cNvCxnSpPr>
          <p:nvPr/>
        </p:nvCxnSpPr>
        <p:spPr>
          <a:xfrm>
            <a:off x="443412" y="1245811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089B0B51-6D46-4BDD-B467-8AA6874E0D1A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Security op model niveau</a:t>
            </a:r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0EE83745-C4C6-4683-9691-AAE67165E10D}"/>
              </a:ext>
            </a:extLst>
          </p:cNvPr>
          <p:cNvSpPr/>
          <p:nvPr/>
        </p:nvSpPr>
        <p:spPr>
          <a:xfrm>
            <a:off x="395604" y="1296703"/>
            <a:ext cx="5481956" cy="30418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Row Level Security (RLS)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Regelniveau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kan met filters de data beperken die zichtbaar is. Bijvoorbeeld dat je alleen de data van 1 faculteit mag inzien.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kan een statische rol maken (iedereen heeft dezelfde filter) of je kun op basis van de gebruiker de filter aanpassen (dynamisch)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Object Level Security (OLS)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Tabel / Veld niveau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mag niet groeperen / filteren op een veld of tabel omdat die data gevoelig is.</a:t>
            </a:r>
            <a:br>
              <a:rPr lang="nl-NL" sz="1050" dirty="0"/>
            </a:br>
            <a:r>
              <a:rPr lang="nl-NL" sz="1050" dirty="0"/>
              <a:t>Bijvoorbeeld je mag niet de studenten tabel zien omdat je dan individuele resultaten zien.</a:t>
            </a: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r>
              <a:rPr lang="nl-NL" sz="1050" dirty="0"/>
              <a:t>	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dirty="0"/>
          </a:p>
        </p:txBody>
      </p:sp>
      <p:grpSp>
        <p:nvGrpSpPr>
          <p:cNvPr id="18" name="Groep 18">
            <a:extLst>
              <a:ext uri="{FF2B5EF4-FFF2-40B4-BE49-F238E27FC236}">
                <a16:creationId xmlns:a16="http://schemas.microsoft.com/office/drawing/2014/main" id="{81845703-AB90-63E8-3369-2958E7A4CD41}"/>
              </a:ext>
            </a:extLst>
          </p:cNvPr>
          <p:cNvGrpSpPr/>
          <p:nvPr/>
        </p:nvGrpSpPr>
        <p:grpSpPr>
          <a:xfrm>
            <a:off x="893322" y="1645921"/>
            <a:ext cx="127222" cy="128049"/>
            <a:chOff x="4558516" y="479735"/>
            <a:chExt cx="180000" cy="180000"/>
          </a:xfrm>
        </p:grpSpPr>
        <p:sp>
          <p:nvSpPr>
            <p:cNvPr id="19" name="Ovaal 19">
              <a:extLst>
                <a:ext uri="{FF2B5EF4-FFF2-40B4-BE49-F238E27FC236}">
                  <a16:creationId xmlns:a16="http://schemas.microsoft.com/office/drawing/2014/main" id="{418CE3BF-5418-2B7A-1AE8-B047BFDC56F8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Ovaal 20">
              <a:extLst>
                <a:ext uri="{FF2B5EF4-FFF2-40B4-BE49-F238E27FC236}">
                  <a16:creationId xmlns:a16="http://schemas.microsoft.com/office/drawing/2014/main" id="{1A1BF589-9839-467C-AE00-894EF43FDA2E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1" name="Groep 18">
            <a:extLst>
              <a:ext uri="{FF2B5EF4-FFF2-40B4-BE49-F238E27FC236}">
                <a16:creationId xmlns:a16="http://schemas.microsoft.com/office/drawing/2014/main" id="{701EAB87-D20F-C9B6-8543-72BF8181915C}"/>
              </a:ext>
            </a:extLst>
          </p:cNvPr>
          <p:cNvGrpSpPr/>
          <p:nvPr/>
        </p:nvGrpSpPr>
        <p:grpSpPr>
          <a:xfrm>
            <a:off x="893322" y="1903861"/>
            <a:ext cx="127222" cy="128049"/>
            <a:chOff x="4558516" y="479735"/>
            <a:chExt cx="180000" cy="180000"/>
          </a:xfrm>
        </p:grpSpPr>
        <p:sp>
          <p:nvSpPr>
            <p:cNvPr id="22" name="Ovaal 19">
              <a:extLst>
                <a:ext uri="{FF2B5EF4-FFF2-40B4-BE49-F238E27FC236}">
                  <a16:creationId xmlns:a16="http://schemas.microsoft.com/office/drawing/2014/main" id="{05427AB0-F47A-FCA0-486F-9FEEA8403E7C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Ovaal 20">
              <a:extLst>
                <a:ext uri="{FF2B5EF4-FFF2-40B4-BE49-F238E27FC236}">
                  <a16:creationId xmlns:a16="http://schemas.microsoft.com/office/drawing/2014/main" id="{24CFB4EF-2484-458A-6A9D-5AF702D742A0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4" name="Groep 18">
            <a:extLst>
              <a:ext uri="{FF2B5EF4-FFF2-40B4-BE49-F238E27FC236}">
                <a16:creationId xmlns:a16="http://schemas.microsoft.com/office/drawing/2014/main" id="{BA76CFA0-A8A9-6B50-37D4-8CDA55B44FF7}"/>
              </a:ext>
            </a:extLst>
          </p:cNvPr>
          <p:cNvGrpSpPr/>
          <p:nvPr/>
        </p:nvGrpSpPr>
        <p:grpSpPr>
          <a:xfrm>
            <a:off x="897422" y="3010274"/>
            <a:ext cx="127222" cy="128049"/>
            <a:chOff x="4558516" y="479735"/>
            <a:chExt cx="180000" cy="180000"/>
          </a:xfrm>
        </p:grpSpPr>
        <p:sp>
          <p:nvSpPr>
            <p:cNvPr id="25" name="Ovaal 19">
              <a:extLst>
                <a:ext uri="{FF2B5EF4-FFF2-40B4-BE49-F238E27FC236}">
                  <a16:creationId xmlns:a16="http://schemas.microsoft.com/office/drawing/2014/main" id="{AAFF3DC9-1542-FA7F-E243-53EDA8C6E599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6" name="Ovaal 20">
              <a:extLst>
                <a:ext uri="{FF2B5EF4-FFF2-40B4-BE49-F238E27FC236}">
                  <a16:creationId xmlns:a16="http://schemas.microsoft.com/office/drawing/2014/main" id="{EC035B91-9D1B-6B91-CDAB-D6873A3820F8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7" name="Groep 121">
            <a:extLst>
              <a:ext uri="{FF2B5EF4-FFF2-40B4-BE49-F238E27FC236}">
                <a16:creationId xmlns:a16="http://schemas.microsoft.com/office/drawing/2014/main" id="{8A5E5510-5FCD-867F-203F-52DB4E906116}"/>
              </a:ext>
            </a:extLst>
          </p:cNvPr>
          <p:cNvGrpSpPr/>
          <p:nvPr/>
        </p:nvGrpSpPr>
        <p:grpSpPr>
          <a:xfrm>
            <a:off x="433581" y="1363031"/>
            <a:ext cx="180000" cy="180000"/>
            <a:chOff x="4558516" y="479735"/>
            <a:chExt cx="180000" cy="180000"/>
          </a:xfrm>
        </p:grpSpPr>
        <p:sp>
          <p:nvSpPr>
            <p:cNvPr id="28" name="Ovaal 122">
              <a:extLst>
                <a:ext uri="{FF2B5EF4-FFF2-40B4-BE49-F238E27FC236}">
                  <a16:creationId xmlns:a16="http://schemas.microsoft.com/office/drawing/2014/main" id="{96A9FF71-2D28-B9A4-EE3B-BC3CB8DD3FD9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Ovaal 123">
              <a:extLst>
                <a:ext uri="{FF2B5EF4-FFF2-40B4-BE49-F238E27FC236}">
                  <a16:creationId xmlns:a16="http://schemas.microsoft.com/office/drawing/2014/main" id="{265942FE-04C0-0FEB-792B-FFC1E2277417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0" name="Groep 121">
            <a:extLst>
              <a:ext uri="{FF2B5EF4-FFF2-40B4-BE49-F238E27FC236}">
                <a16:creationId xmlns:a16="http://schemas.microsoft.com/office/drawing/2014/main" id="{1EB548EF-1FAA-DAB1-892A-7BCE62FA49F0}"/>
              </a:ext>
            </a:extLst>
          </p:cNvPr>
          <p:cNvGrpSpPr/>
          <p:nvPr/>
        </p:nvGrpSpPr>
        <p:grpSpPr>
          <a:xfrm>
            <a:off x="433581" y="2727632"/>
            <a:ext cx="180000" cy="180000"/>
            <a:chOff x="4558516" y="479735"/>
            <a:chExt cx="180000" cy="180000"/>
          </a:xfrm>
        </p:grpSpPr>
        <p:sp>
          <p:nvSpPr>
            <p:cNvPr id="31" name="Ovaal 122">
              <a:extLst>
                <a:ext uri="{FF2B5EF4-FFF2-40B4-BE49-F238E27FC236}">
                  <a16:creationId xmlns:a16="http://schemas.microsoft.com/office/drawing/2014/main" id="{5CD6BD6C-695D-8354-DEC1-C85B8234FEEA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2" name="Ovaal 123">
              <a:extLst>
                <a:ext uri="{FF2B5EF4-FFF2-40B4-BE49-F238E27FC236}">
                  <a16:creationId xmlns:a16="http://schemas.microsoft.com/office/drawing/2014/main" id="{A3D9203F-79CD-4631-DE14-8FB2E429808F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" name="Groep 18">
            <a:extLst>
              <a:ext uri="{FF2B5EF4-FFF2-40B4-BE49-F238E27FC236}">
                <a16:creationId xmlns:a16="http://schemas.microsoft.com/office/drawing/2014/main" id="{580B6F0A-ACE4-F6A3-B233-7F1F00C3882E}"/>
              </a:ext>
            </a:extLst>
          </p:cNvPr>
          <p:cNvGrpSpPr/>
          <p:nvPr/>
        </p:nvGrpSpPr>
        <p:grpSpPr>
          <a:xfrm>
            <a:off x="918765" y="3268214"/>
            <a:ext cx="127222" cy="128049"/>
            <a:chOff x="4558516" y="479735"/>
            <a:chExt cx="180000" cy="180000"/>
          </a:xfrm>
        </p:grpSpPr>
        <p:sp>
          <p:nvSpPr>
            <p:cNvPr id="7" name="Ovaal 19">
              <a:extLst>
                <a:ext uri="{FF2B5EF4-FFF2-40B4-BE49-F238E27FC236}">
                  <a16:creationId xmlns:a16="http://schemas.microsoft.com/office/drawing/2014/main" id="{B57C6004-5448-1238-9EAE-78757656B60C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20">
              <a:extLst>
                <a:ext uri="{FF2B5EF4-FFF2-40B4-BE49-F238E27FC236}">
                  <a16:creationId xmlns:a16="http://schemas.microsoft.com/office/drawing/2014/main" id="{CE60AFB1-679C-06FF-891D-72B6C28A4300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" name="Groep 18">
            <a:extLst>
              <a:ext uri="{FF2B5EF4-FFF2-40B4-BE49-F238E27FC236}">
                <a16:creationId xmlns:a16="http://schemas.microsoft.com/office/drawing/2014/main" id="{B6468635-E753-FD1E-D36C-32D264F0BCE8}"/>
              </a:ext>
            </a:extLst>
          </p:cNvPr>
          <p:cNvGrpSpPr/>
          <p:nvPr/>
        </p:nvGrpSpPr>
        <p:grpSpPr>
          <a:xfrm>
            <a:off x="893322" y="2310985"/>
            <a:ext cx="127222" cy="128049"/>
            <a:chOff x="4558516" y="479735"/>
            <a:chExt cx="180000" cy="180000"/>
          </a:xfrm>
        </p:grpSpPr>
        <p:sp>
          <p:nvSpPr>
            <p:cNvPr id="15" name="Ovaal 19">
              <a:extLst>
                <a:ext uri="{FF2B5EF4-FFF2-40B4-BE49-F238E27FC236}">
                  <a16:creationId xmlns:a16="http://schemas.microsoft.com/office/drawing/2014/main" id="{7E5F1924-F317-8D06-AB37-A9BAD89DFE22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3" name="Ovaal 20">
              <a:extLst>
                <a:ext uri="{FF2B5EF4-FFF2-40B4-BE49-F238E27FC236}">
                  <a16:creationId xmlns:a16="http://schemas.microsoft.com/office/drawing/2014/main" id="{A7E03B0D-937A-2510-8409-BE6DD1143788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50434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7C118-600D-ADD8-45AA-25B4DA43E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C34A5-8559-3850-29E7-3C34D210D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6. Versiebeheer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0933DAEC-5ED3-1B09-AEC2-B8959E2360CC}"/>
              </a:ext>
            </a:extLst>
          </p:cNvPr>
          <p:cNvCxnSpPr>
            <a:cxnSpLocks/>
          </p:cNvCxnSpPr>
          <p:nvPr/>
        </p:nvCxnSpPr>
        <p:spPr>
          <a:xfrm>
            <a:off x="443412" y="999754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177330A9-CBD2-3EB2-C873-7E27DD307FF3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Tools</a:t>
            </a:r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1315AEB6-EC58-916C-F61B-934D057E0627}"/>
              </a:ext>
            </a:extLst>
          </p:cNvPr>
          <p:cNvSpPr/>
          <p:nvPr/>
        </p:nvSpPr>
        <p:spPr>
          <a:xfrm>
            <a:off x="407412" y="1040008"/>
            <a:ext cx="5481956" cy="38625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GIT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Op </a:t>
            </a:r>
            <a:r>
              <a:rPr lang="nl-NL" sz="1050" dirty="0" err="1"/>
              <a:t>workspace</a:t>
            </a:r>
            <a:r>
              <a:rPr lang="nl-NL" sz="1050" dirty="0"/>
              <a:t> level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Maakt het mogelijk om met meerdere mensen samen te werken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Sla het rapport niet als PBIX op maar als Power BI Project file PBIP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Deployment Pipeline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Vergelijk de versies in Development, Test en Productie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 err="1"/>
              <a:t>Deploy</a:t>
            </a:r>
            <a:r>
              <a:rPr lang="nl-NL" sz="1050" dirty="0"/>
              <a:t> wijzigingen naar de volgende omgeving</a:t>
            </a:r>
          </a:p>
          <a:p>
            <a:pPr marL="1085850" lvl="2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Selecteer objecten</a:t>
            </a:r>
          </a:p>
          <a:p>
            <a:pPr marL="1085850" lvl="2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Voeg commentaar toe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Kijk naar update </a:t>
            </a:r>
            <a:r>
              <a:rPr lang="nl-NL" sz="1050" dirty="0" err="1"/>
              <a:t>history</a:t>
            </a:r>
            <a:endParaRPr lang="nl-NL" sz="1050" dirty="0"/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Pas update regels toe bij </a:t>
            </a:r>
            <a:r>
              <a:rPr lang="nl-NL" sz="1050" dirty="0" err="1"/>
              <a:t>Deploy</a:t>
            </a:r>
            <a:endParaRPr lang="nl-NL" sz="1050" dirty="0"/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 err="1"/>
              <a:t>Publish</a:t>
            </a:r>
            <a:r>
              <a:rPr lang="nl-NL" sz="1050" dirty="0"/>
              <a:t> app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Kijk naar verschillen in code 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 err="1"/>
              <a:t>Promote</a:t>
            </a:r>
            <a:r>
              <a:rPr lang="nl-NL" sz="1050" b="1" dirty="0"/>
              <a:t> &amp; </a:t>
            </a:r>
            <a:r>
              <a:rPr lang="nl-NL" sz="1050" b="1" dirty="0" err="1"/>
              <a:t>Certified</a:t>
            </a:r>
            <a:r>
              <a:rPr lang="nl-NL" sz="1050" b="1" dirty="0"/>
              <a:t> label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De manier om te communiceren wat de betrouwbare bronnen zijn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50F3C88-9B25-AA7A-879E-0F21A2D30777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50F3C88-9B25-AA7A-879E-0F21A2D307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ep 44">
            <a:extLst>
              <a:ext uri="{FF2B5EF4-FFF2-40B4-BE49-F238E27FC236}">
                <a16:creationId xmlns:a16="http://schemas.microsoft.com/office/drawing/2014/main" id="{C0251D1A-CF63-F647-20F8-E4C80A714242}"/>
              </a:ext>
            </a:extLst>
          </p:cNvPr>
          <p:cNvGrpSpPr/>
          <p:nvPr/>
        </p:nvGrpSpPr>
        <p:grpSpPr>
          <a:xfrm>
            <a:off x="407412" y="1096853"/>
            <a:ext cx="180000" cy="180000"/>
            <a:chOff x="4558516" y="479735"/>
            <a:chExt cx="180000" cy="180000"/>
          </a:xfrm>
        </p:grpSpPr>
        <p:sp>
          <p:nvSpPr>
            <p:cNvPr id="39" name="Ovaal 45">
              <a:extLst>
                <a:ext uri="{FF2B5EF4-FFF2-40B4-BE49-F238E27FC236}">
                  <a16:creationId xmlns:a16="http://schemas.microsoft.com/office/drawing/2014/main" id="{4C98B14D-55A0-F11E-036B-E7B67CCE95B8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Ovaal 46">
              <a:extLst>
                <a:ext uri="{FF2B5EF4-FFF2-40B4-BE49-F238E27FC236}">
                  <a16:creationId xmlns:a16="http://schemas.microsoft.com/office/drawing/2014/main" id="{1E13AFC1-1B5E-C48F-D6C9-3B25A7429A25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1" name="Groep 15">
            <a:extLst>
              <a:ext uri="{FF2B5EF4-FFF2-40B4-BE49-F238E27FC236}">
                <a16:creationId xmlns:a16="http://schemas.microsoft.com/office/drawing/2014/main" id="{BDD468E7-D59A-B4C0-432E-CAFDB16E7CDC}"/>
              </a:ext>
            </a:extLst>
          </p:cNvPr>
          <p:cNvGrpSpPr/>
          <p:nvPr/>
        </p:nvGrpSpPr>
        <p:grpSpPr>
          <a:xfrm>
            <a:off x="438143" y="2117504"/>
            <a:ext cx="180000" cy="180000"/>
            <a:chOff x="4558516" y="479735"/>
            <a:chExt cx="180000" cy="180000"/>
          </a:xfrm>
        </p:grpSpPr>
        <p:sp>
          <p:nvSpPr>
            <p:cNvPr id="42" name="Ovaal 16">
              <a:extLst>
                <a:ext uri="{FF2B5EF4-FFF2-40B4-BE49-F238E27FC236}">
                  <a16:creationId xmlns:a16="http://schemas.microsoft.com/office/drawing/2014/main" id="{710755C9-55F6-DA58-47CE-306C11CC8D8A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Ovaal 17">
              <a:extLst>
                <a:ext uri="{FF2B5EF4-FFF2-40B4-BE49-F238E27FC236}">
                  <a16:creationId xmlns:a16="http://schemas.microsoft.com/office/drawing/2014/main" id="{4D64BC48-A98A-A7A3-0079-A2EEFA339036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9" name="Groep 15">
            <a:extLst>
              <a:ext uri="{FF2B5EF4-FFF2-40B4-BE49-F238E27FC236}">
                <a16:creationId xmlns:a16="http://schemas.microsoft.com/office/drawing/2014/main" id="{EEC23679-893B-5743-1CB4-A4034EAAE1B5}"/>
              </a:ext>
            </a:extLst>
          </p:cNvPr>
          <p:cNvGrpSpPr/>
          <p:nvPr/>
        </p:nvGrpSpPr>
        <p:grpSpPr>
          <a:xfrm>
            <a:off x="438143" y="4409887"/>
            <a:ext cx="180000" cy="180000"/>
            <a:chOff x="4558516" y="479735"/>
            <a:chExt cx="180000" cy="180000"/>
          </a:xfrm>
        </p:grpSpPr>
        <p:sp>
          <p:nvSpPr>
            <p:cNvPr id="10" name="Ovaal 16">
              <a:extLst>
                <a:ext uri="{FF2B5EF4-FFF2-40B4-BE49-F238E27FC236}">
                  <a16:creationId xmlns:a16="http://schemas.microsoft.com/office/drawing/2014/main" id="{CAAEFB4A-C547-1FE1-7FCD-CABD7D9261EF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Ovaal 17">
              <a:extLst>
                <a:ext uri="{FF2B5EF4-FFF2-40B4-BE49-F238E27FC236}">
                  <a16:creationId xmlns:a16="http://schemas.microsoft.com/office/drawing/2014/main" id="{C6B3CB5D-9D11-5857-6295-1D972B042C05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45626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E6E8-06E8-6F63-A7B8-AB440F327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6F60F-66B4-85AA-0307-A757DC43B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6. Andere informatiebronnen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E546EC0D-6483-7A93-8C77-96EE95DCFFB2}"/>
              </a:ext>
            </a:extLst>
          </p:cNvPr>
          <p:cNvCxnSpPr>
            <a:cxnSpLocks/>
          </p:cNvCxnSpPr>
          <p:nvPr/>
        </p:nvCxnSpPr>
        <p:spPr>
          <a:xfrm>
            <a:off x="443412" y="999754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C004AED2-8DC2-7B6D-5594-4BF7433E7CB4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NL" sz="2000" b="1" dirty="0"/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876DBC32-47B3-4F7B-59A8-3F46F0CF2B72}"/>
              </a:ext>
            </a:extLst>
          </p:cNvPr>
          <p:cNvSpPr/>
          <p:nvPr/>
        </p:nvSpPr>
        <p:spPr>
          <a:xfrm>
            <a:off x="407412" y="1040008"/>
            <a:ext cx="5481956" cy="129779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Informatiebronnen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Op het internet zijn honderden bronnen te vinden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 err="1"/>
              <a:t>Officiele</a:t>
            </a:r>
            <a:r>
              <a:rPr lang="nl-NL" sz="1050" dirty="0"/>
              <a:t> bron learn.microsoft.com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 err="1"/>
              <a:t>Youtube</a:t>
            </a:r>
            <a:r>
              <a:rPr lang="nl-NL" sz="1050" dirty="0"/>
              <a:t> kanalen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Websites met blogs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0CD2196-8F55-16D1-F8AB-FDF5022A3BBC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50F3C88-9B25-AA7A-879E-0F21A2D307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ep 44">
            <a:extLst>
              <a:ext uri="{FF2B5EF4-FFF2-40B4-BE49-F238E27FC236}">
                <a16:creationId xmlns:a16="http://schemas.microsoft.com/office/drawing/2014/main" id="{0A503189-6EA5-5AF3-0738-188E89EE51D3}"/>
              </a:ext>
            </a:extLst>
          </p:cNvPr>
          <p:cNvGrpSpPr/>
          <p:nvPr/>
        </p:nvGrpSpPr>
        <p:grpSpPr>
          <a:xfrm>
            <a:off x="407412" y="1096853"/>
            <a:ext cx="180000" cy="180000"/>
            <a:chOff x="4558516" y="479735"/>
            <a:chExt cx="180000" cy="180000"/>
          </a:xfrm>
        </p:grpSpPr>
        <p:sp>
          <p:nvSpPr>
            <p:cNvPr id="39" name="Ovaal 45">
              <a:extLst>
                <a:ext uri="{FF2B5EF4-FFF2-40B4-BE49-F238E27FC236}">
                  <a16:creationId xmlns:a16="http://schemas.microsoft.com/office/drawing/2014/main" id="{6809984D-07C8-788E-8512-7DDA468D33A5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Ovaal 46">
              <a:extLst>
                <a:ext uri="{FF2B5EF4-FFF2-40B4-BE49-F238E27FC236}">
                  <a16:creationId xmlns:a16="http://schemas.microsoft.com/office/drawing/2014/main" id="{375C6027-DB0E-45B8-88B8-44FC5B26C771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" name="Groep 15">
            <a:extLst>
              <a:ext uri="{FF2B5EF4-FFF2-40B4-BE49-F238E27FC236}">
                <a16:creationId xmlns:a16="http://schemas.microsoft.com/office/drawing/2014/main" id="{C27B9DBE-D863-5925-87C3-5260849E0D05}"/>
              </a:ext>
            </a:extLst>
          </p:cNvPr>
          <p:cNvGrpSpPr/>
          <p:nvPr/>
        </p:nvGrpSpPr>
        <p:grpSpPr>
          <a:xfrm>
            <a:off x="438143" y="4409887"/>
            <a:ext cx="180000" cy="180000"/>
            <a:chOff x="4558516" y="479735"/>
            <a:chExt cx="180000" cy="180000"/>
          </a:xfrm>
        </p:grpSpPr>
        <p:sp>
          <p:nvSpPr>
            <p:cNvPr id="10" name="Ovaal 16">
              <a:extLst>
                <a:ext uri="{FF2B5EF4-FFF2-40B4-BE49-F238E27FC236}">
                  <a16:creationId xmlns:a16="http://schemas.microsoft.com/office/drawing/2014/main" id="{AB5391E1-0F7D-FBC4-21DF-43A34C47A7DA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Ovaal 17">
              <a:extLst>
                <a:ext uri="{FF2B5EF4-FFF2-40B4-BE49-F238E27FC236}">
                  <a16:creationId xmlns:a16="http://schemas.microsoft.com/office/drawing/2014/main" id="{45E50A22-90FF-4F11-8E8D-9ACFFA9B1F3B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461115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6417-1B24-3B3D-42CF-BB2DB577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0" y="85380"/>
            <a:ext cx="7886700" cy="626596"/>
          </a:xfrm>
        </p:spPr>
        <p:txBody>
          <a:bodyPr>
            <a:normAutofit fontScale="90000"/>
          </a:bodyPr>
          <a:lstStyle/>
          <a:p>
            <a:r>
              <a:rPr lang="en-US" dirty="0"/>
              <a:t>Guy in a Cube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16C69-8DC6-5D0C-ACC7-18C00D6E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0" y="896140"/>
            <a:ext cx="7803811" cy="33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9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9D53-A39F-1BED-A568-EAB005F7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PowerBI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DFE17-5B39-9D65-6C85-34142F45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31" y="1151725"/>
            <a:ext cx="5795538" cy="38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0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2108C-89EE-FA2B-F295-DDEC910CE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0" y="108000"/>
            <a:ext cx="5441074" cy="465379"/>
          </a:xfrm>
        </p:spPr>
        <p:txBody>
          <a:bodyPr/>
          <a:lstStyle/>
          <a:p>
            <a:r>
              <a:rPr lang="nl-NL" dirty="0"/>
              <a:t>Programma</a:t>
            </a:r>
            <a:endParaRPr lang="en-US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75DC50-D249-A4BC-3353-3D99E2D27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035" y="1193870"/>
            <a:ext cx="7886700" cy="3526411"/>
          </a:xfrm>
        </p:spPr>
        <p:txBody>
          <a:bodyPr/>
          <a:lstStyle/>
          <a:p>
            <a:r>
              <a:rPr lang="nl-NL" dirty="0"/>
              <a:t>Intro &amp; Herhaling</a:t>
            </a:r>
          </a:p>
          <a:p>
            <a:r>
              <a:rPr lang="en-US" dirty="0"/>
              <a:t>Data </a:t>
            </a:r>
            <a:r>
              <a:rPr lang="en-US" dirty="0" err="1"/>
              <a:t>Modelleren</a:t>
            </a:r>
            <a:endParaRPr lang="en-US" dirty="0"/>
          </a:p>
          <a:p>
            <a:r>
              <a:rPr lang="en-US" dirty="0"/>
              <a:t>forecast </a:t>
            </a:r>
            <a:r>
              <a:rPr lang="en-US" dirty="0" err="1"/>
              <a:t>toevoegen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data model.</a:t>
            </a:r>
          </a:p>
          <a:p>
            <a:r>
              <a:rPr lang="en-US" dirty="0"/>
              <a:t>12:00 – 12:45 Pauze</a:t>
            </a:r>
          </a:p>
          <a:p>
            <a:r>
              <a:rPr lang="en-US" dirty="0"/>
              <a:t>Advanced Dax</a:t>
            </a:r>
          </a:p>
          <a:p>
            <a:r>
              <a:rPr lang="en-US" dirty="0" err="1"/>
              <a:t>Beveiliging</a:t>
            </a:r>
            <a:endParaRPr lang="en-US" dirty="0"/>
          </a:p>
          <a:p>
            <a:r>
              <a:rPr lang="en-US" dirty="0" err="1"/>
              <a:t>Autorisatie</a:t>
            </a:r>
            <a:endParaRPr lang="en-US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566BFBE8-CCD4-8F76-B05F-F9D20AD1E641}"/>
              </a:ext>
            </a:extLst>
          </p:cNvPr>
          <p:cNvCxnSpPr>
            <a:cxnSpLocks/>
          </p:cNvCxnSpPr>
          <p:nvPr/>
        </p:nvCxnSpPr>
        <p:spPr>
          <a:xfrm>
            <a:off x="280800" y="1097498"/>
            <a:ext cx="41453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AD21A903-A6E6-74A1-DF40-90FD45ED1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0" y="1288835"/>
            <a:ext cx="180975" cy="18097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066F376-0CE2-40E8-B51C-EC1AA2E1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48" y="1647977"/>
            <a:ext cx="180975" cy="18097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63DDC13-1DD8-2CF7-2263-16AF1FE9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0" y="2017639"/>
            <a:ext cx="180975" cy="18097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28275B5-6BEC-1084-6007-0E463A98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0" y="2390775"/>
            <a:ext cx="180975" cy="18097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1696B54-38F3-3D20-C9EE-25DB89703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0" y="2783511"/>
            <a:ext cx="180975" cy="18097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4AF2525E-F9B7-3BE6-FFAC-CC028B5F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0" y="3152941"/>
            <a:ext cx="180975" cy="18097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7A58573-1A17-E7A9-57FD-1F6C0A07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99" y="3556604"/>
            <a:ext cx="1809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4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7CBF-6732-EB76-E2CA-45D05805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SQLBI &amp; DAX Patterns &amp; Dax Formatter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77B7E-9A2F-B955-9A9B-FD7496935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375"/>
          <a:stretch/>
        </p:blipFill>
        <p:spPr>
          <a:xfrm>
            <a:off x="350754" y="1193170"/>
            <a:ext cx="2863607" cy="1789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5FA1E-26F8-F5F2-103A-B8EB437A2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57" y="1193170"/>
            <a:ext cx="5501975" cy="1789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D6F5E-7C0E-E1DB-CC99-3F636AF8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258" y="3093952"/>
            <a:ext cx="3484487" cy="204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54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2FC0-BB85-D3FB-9C0A-060D3D43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Goblin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C1C23-E042-46A8-8F93-541EC7FFD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470445" cy="2033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51135-2613-3990-27C6-233F6964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685" y="671213"/>
            <a:ext cx="2664619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16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795570-C54F-4ADC-C85B-5C70EA644556}"/>
              </a:ext>
            </a:extLst>
          </p:cNvPr>
          <p:cNvGraphicFramePr>
            <a:graphicFrameLocks noGrp="1"/>
          </p:cNvGraphicFramePr>
          <p:nvPr/>
        </p:nvGraphicFramePr>
        <p:xfrm>
          <a:off x="300939" y="845339"/>
          <a:ext cx="2904225" cy="3993364"/>
        </p:xfrm>
        <a:graphic>
          <a:graphicData uri="http://schemas.openxmlformats.org/drawingml/2006/table">
            <a:tbl>
              <a:tblPr/>
              <a:tblGrid>
                <a:gridCol w="968075">
                  <a:extLst>
                    <a:ext uri="{9D8B030D-6E8A-4147-A177-3AD203B41FA5}">
                      <a16:colId xmlns:a16="http://schemas.microsoft.com/office/drawing/2014/main" val="3409613137"/>
                    </a:ext>
                  </a:extLst>
                </a:gridCol>
                <a:gridCol w="968075">
                  <a:extLst>
                    <a:ext uri="{9D8B030D-6E8A-4147-A177-3AD203B41FA5}">
                      <a16:colId xmlns:a16="http://schemas.microsoft.com/office/drawing/2014/main" val="1541630900"/>
                    </a:ext>
                  </a:extLst>
                </a:gridCol>
                <a:gridCol w="968075">
                  <a:extLst>
                    <a:ext uri="{9D8B030D-6E8A-4147-A177-3AD203B41FA5}">
                      <a16:colId xmlns:a16="http://schemas.microsoft.com/office/drawing/2014/main" val="3023557006"/>
                    </a:ext>
                  </a:extLst>
                </a:gridCol>
              </a:tblGrid>
              <a:tr h="100462"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Creator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>
                          <a:effectLst/>
                        </a:rPr>
                        <a:t>Blog/Channel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b="1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80512"/>
                  </a:ext>
                </a:extLst>
              </a:tr>
              <a:tr h="175808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3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Adam Saxton,</a:t>
                      </a:r>
                      <a:r>
                        <a:rPr lang="en-US" sz="400" u="none" strike="noStrike">
                          <a:effectLst/>
                          <a:hlinkClick r:id="rId4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Patrick LeBlanc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Guy in a Cube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5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6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832411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7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Mike Carlo,</a:t>
                      </a:r>
                      <a:r>
                        <a:rPr lang="en-US" sz="400" u="none" strike="noStrike">
                          <a:effectLst/>
                          <a:hlinkClick r:id="rId8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Seth Bauer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PowerBI.Tips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9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10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83223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11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Reza Rad, </a:t>
                      </a:r>
                      <a:r>
                        <a:rPr lang="en-US" sz="400" u="none" strike="noStrike">
                          <a:effectLst/>
                          <a:hlinkClick r:id="rId12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Leila Etaati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Radacad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13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14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155913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15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Mara Pereira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Data Pears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16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17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09692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18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Parvander Chana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PeryTUS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19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20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662701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21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Nikola Ilic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Data Mozart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22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23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89025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24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Laura Graham-Brown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Hat Full Of Data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25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26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66031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27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Carlos Barboza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Spilled Graphics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28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29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32577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30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Fowmy Abdulmuttalib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Excel Fort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31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32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634537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strike="sngStrike">
                          <a:effectLst/>
                          <a:hlinkClick r:id="rId33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Johnny Winter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GreySkull Analytics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34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35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88693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36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Paul Turley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SQL Server BI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37"/>
                        </a:rPr>
                        <a:t>🌐</a:t>
                      </a:r>
                      <a:r>
                        <a:rPr lang="en-US" sz="400" u="none" strike="noStrike">
                          <a:effectLst/>
                          <a:hlinkClick r:id="rId38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44953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39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Kerry Kolosko 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Kerry Kolosko 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40"/>
                        </a:rPr>
                        <a:t>🌐</a:t>
                      </a:r>
                      <a:r>
                        <a:rPr lang="en-US" sz="400" u="none" strike="noStrike">
                          <a:effectLst/>
                          <a:hlinkClick r:id="rId41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427137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42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Melissa Coates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Coates Data Strategies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43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3122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strike="sngStrike">
                          <a:effectLst/>
                          <a:hlinkClick r:id="rId44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Alice Drummond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DiscoverEI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45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46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158250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47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Christopher Wagner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Kratos BI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48"/>
                        </a:rPr>
                        <a:t>🌐</a:t>
                      </a:r>
                      <a:r>
                        <a:rPr lang="en-US" sz="400" u="none" strike="noStrike">
                          <a:effectLst/>
                          <a:hlinkClick r:id="rId49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96676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50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Ben Ferry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Power BI Guy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strike="sngStrike">
                          <a:effectLst/>
                          <a:hlinkClick r:id="rId51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52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25265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53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Oscar Martínez Valero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Bibb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54"/>
                        </a:rPr>
                        <a:t>🌐</a:t>
                      </a:r>
                      <a:r>
                        <a:rPr lang="en-US" sz="400" b="1" u="none" strike="noStrike">
                          <a:effectLst/>
                          <a:hlinkClick r:id="rId55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12451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⚪Pragmatic Works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Pragmatic Works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 dirty="0">
                          <a:effectLst/>
                          <a:hlinkClick r:id="rId56"/>
                        </a:rPr>
                        <a:t>🌐</a:t>
                      </a:r>
                      <a:r>
                        <a:rPr lang="en-US" sz="400" b="1" u="none" strike="noStrike" dirty="0">
                          <a:effectLst/>
                          <a:hlinkClick r:id="rId57"/>
                        </a:rPr>
                        <a:t>▶️</a:t>
                      </a:r>
                      <a:endParaRPr lang="en-US" sz="400" dirty="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772545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58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Marc Lelijveld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Data Marc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59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70938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60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Sam Fischer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Apex Insights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61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606654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62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Kurt Buhler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Data Goblins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63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2021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64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Meagan Longoria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Data Savvy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65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797371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66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Teo Lachev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Prologica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67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24449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68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Rob Collie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P3Adaptive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69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464233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70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Marcus Wegener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Think BI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71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315323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72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Just Blindbæk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JustB Smart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73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0176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74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Warren Dean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Data Tale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75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042168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76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Martin Rojze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Data Martin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77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501332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78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Sue Bayes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Data Bayes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79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061026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80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Ed Hansberry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Ehansalytics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81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749357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⚪WallStreet Mojo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Wallstreet Mojo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82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780137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⚪MSSQLTips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MSSQLTips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83"/>
                        </a:rPr>
                        <a:t>🌐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407447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84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Bas Dohmen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How to Power BI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85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847963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86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Alex Freberg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Alex the Analyst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87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69740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88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Ben Howard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Ben Howard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89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02961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90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Avi Singh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Power BI Pro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91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041451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92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Rahim Zulfiqar Ali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Excel Basement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u="none" strike="noStrike">
                          <a:effectLst/>
                          <a:hlinkClick r:id="rId93"/>
                        </a:rPr>
                        <a:t>▶️</a:t>
                      </a:r>
                      <a:endParaRPr lang="en-US" sz="40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79428"/>
                  </a:ext>
                </a:extLst>
              </a:tr>
              <a:tr h="100462">
                <a:tc>
                  <a:txBody>
                    <a:bodyPr/>
                    <a:lstStyle/>
                    <a:p>
                      <a:r>
                        <a:rPr lang="en-US" sz="400" u="none" strike="noStrike">
                          <a:effectLst/>
                          <a:hlinkClick r:id="rId94"/>
                        </a:rPr>
                        <a:t>🔗</a:t>
                      </a:r>
                      <a:r>
                        <a:rPr lang="en-US" sz="400">
                          <a:effectLst/>
                        </a:rPr>
                        <a:t>Mohammed Adnan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>
                          <a:effectLst/>
                        </a:rPr>
                        <a:t>Taik18</a:t>
                      </a: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u="none" strike="noStrike" dirty="0">
                          <a:effectLst/>
                          <a:hlinkClick r:id="rId95"/>
                        </a:rPr>
                        <a:t>▶️</a:t>
                      </a:r>
                      <a:endParaRPr lang="en-US" sz="400" dirty="0">
                        <a:effectLst/>
                      </a:endParaRPr>
                    </a:p>
                  </a:txBody>
                  <a:tcPr marL="17105" marR="17105" marT="10262" marB="10262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2506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28F3A6-4D92-9E46-762B-D7A648D2E6B8}"/>
              </a:ext>
            </a:extLst>
          </p:cNvPr>
          <p:cNvSpPr txBox="1"/>
          <p:nvPr/>
        </p:nvSpPr>
        <p:spPr>
          <a:xfrm>
            <a:off x="264769" y="568340"/>
            <a:ext cx="297656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en-US" sz="1050" b="1" dirty="0">
                <a:solidFill>
                  <a:srgbClr val="222222"/>
                </a:solidFill>
                <a:latin typeface="Inter"/>
              </a:rPr>
              <a:t>Power BI: Blogs and YouTube Channels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7CBFAA-8EBC-83C9-B796-68C0C2EB77A8}"/>
              </a:ext>
            </a:extLst>
          </p:cNvPr>
          <p:cNvGraphicFramePr>
            <a:graphicFrameLocks noGrp="1"/>
          </p:cNvGraphicFramePr>
          <p:nvPr/>
        </p:nvGraphicFramePr>
        <p:xfrm>
          <a:off x="3278386" y="845339"/>
          <a:ext cx="3263505" cy="3263499"/>
        </p:xfrm>
        <a:graphic>
          <a:graphicData uri="http://schemas.openxmlformats.org/drawingml/2006/table">
            <a:tbl>
              <a:tblPr/>
              <a:tblGrid>
                <a:gridCol w="1087835">
                  <a:extLst>
                    <a:ext uri="{9D8B030D-6E8A-4147-A177-3AD203B41FA5}">
                      <a16:colId xmlns:a16="http://schemas.microsoft.com/office/drawing/2014/main" val="1688390896"/>
                    </a:ext>
                  </a:extLst>
                </a:gridCol>
                <a:gridCol w="1087835">
                  <a:extLst>
                    <a:ext uri="{9D8B030D-6E8A-4147-A177-3AD203B41FA5}">
                      <a16:colId xmlns:a16="http://schemas.microsoft.com/office/drawing/2014/main" val="2962850620"/>
                    </a:ext>
                  </a:extLst>
                </a:gridCol>
                <a:gridCol w="1087835">
                  <a:extLst>
                    <a:ext uri="{9D8B030D-6E8A-4147-A177-3AD203B41FA5}">
                      <a16:colId xmlns:a16="http://schemas.microsoft.com/office/drawing/2014/main" val="2654864502"/>
                    </a:ext>
                  </a:extLst>
                </a:gridCol>
              </a:tblGrid>
              <a:tr h="113513">
                <a:tc>
                  <a:txBody>
                    <a:bodyPr/>
                    <a:lstStyle/>
                    <a:p>
                      <a:r>
                        <a:rPr lang="en-US" sz="500" b="1">
                          <a:effectLst/>
                        </a:rPr>
                        <a:t>reator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>
                          <a:effectLst/>
                        </a:rPr>
                        <a:t>Blog/Channel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="1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794283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9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Rick de Groot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BI Gorilla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97"/>
                        </a:rPr>
                        <a:t>🌐▶️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468864"/>
                  </a:ext>
                </a:extLst>
              </a:tr>
              <a:tr h="198648">
                <a:tc>
                  <a:txBody>
                    <a:bodyPr/>
                    <a:lstStyle/>
                    <a:p>
                      <a:r>
                        <a:rPr lang="it-IT" sz="500" u="none" strike="noStrike">
                          <a:effectLst/>
                          <a:hlinkClick r:id="rId98"/>
                        </a:rPr>
                        <a:t>🔗</a:t>
                      </a:r>
                      <a:r>
                        <a:rPr lang="it-IT" sz="500">
                          <a:effectLst/>
                        </a:rPr>
                        <a:t>Marco Russo,</a:t>
                      </a:r>
                      <a:r>
                        <a:rPr lang="it-IT" sz="500" u="none" strike="noStrike">
                          <a:effectLst/>
                          <a:hlinkClick r:id="rId99"/>
                        </a:rPr>
                        <a:t>🔗</a:t>
                      </a:r>
                      <a:r>
                        <a:rPr lang="it-IT" sz="500">
                          <a:effectLst/>
                        </a:rPr>
                        <a:t>Alberto Ferrari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SQLBI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00"/>
                        </a:rPr>
                        <a:t>🌐</a:t>
                      </a:r>
                      <a:r>
                        <a:rPr lang="en-US" sz="500" b="1" u="none" strike="noStrike">
                          <a:effectLst/>
                          <a:hlinkClick r:id="rId101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912707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02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Sam McKay,</a:t>
                      </a:r>
                      <a:r>
                        <a:rPr lang="en-US" sz="500" u="none" strike="noStrike">
                          <a:effectLst/>
                          <a:hlinkClick r:id="rId103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Brian Julius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Enterprise DNA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04"/>
                        </a:rPr>
                        <a:t>🌐</a:t>
                      </a:r>
                      <a:r>
                        <a:rPr lang="en-US" sz="500" b="1" u="none" strike="noStrike">
                          <a:effectLst/>
                          <a:hlinkClick r:id="rId105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197906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0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Ruth Pozuelo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Curbal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07"/>
                        </a:rPr>
                        <a:t>🌐</a:t>
                      </a:r>
                      <a:r>
                        <a:rPr lang="en-US" sz="500" b="1" u="none" strike="noStrike">
                          <a:effectLst/>
                          <a:hlinkClick r:id="rId108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51643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09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Reid Havens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Havens Consulting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10"/>
                        </a:rPr>
                        <a:t>🌐</a:t>
                      </a:r>
                      <a:r>
                        <a:rPr lang="en-US" sz="500" b="1" u="none" strike="noStrike">
                          <a:effectLst/>
                          <a:hlinkClick r:id="rId111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61871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8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Parvinder Chana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PeryTUS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9"/>
                        </a:rPr>
                        <a:t>🌐</a:t>
                      </a:r>
                      <a:r>
                        <a:rPr lang="en-US" sz="500" b="1" u="none" strike="noStrike">
                          <a:effectLst/>
                          <a:hlinkClick r:id="rId112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880816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13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Leila Gharani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XelPlus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14"/>
                        </a:rPr>
                        <a:t>🌐</a:t>
                      </a:r>
                      <a:r>
                        <a:rPr lang="en-US" sz="500" b="1" u="none" strike="noStrike">
                          <a:effectLst/>
                          <a:hlinkClick r:id="rId115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42515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1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Parker Stevens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BI Elite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17"/>
                        </a:rPr>
                        <a:t>🌐</a:t>
                      </a:r>
                      <a:r>
                        <a:rPr lang="en-US" sz="500" b="1" u="none" strike="noStrike">
                          <a:effectLst/>
                          <a:hlinkClick r:id="rId118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196273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19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Antriksh Sharma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AntMan BI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20"/>
                        </a:rPr>
                        <a:t>🌐</a:t>
                      </a:r>
                      <a:r>
                        <a:rPr lang="en-US" sz="500" b="1" u="none" strike="noStrike">
                          <a:effectLst/>
                          <a:hlinkClick r:id="rId121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097921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strike="sngStrike">
                          <a:effectLst/>
                          <a:hlinkClick r:id="rId44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Alice Drummond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DiscoverEI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45"/>
                        </a:rPr>
                        <a:t>🌐</a:t>
                      </a:r>
                      <a:r>
                        <a:rPr lang="en-US" sz="500" b="1" u="none" strike="noStrike">
                          <a:effectLst/>
                          <a:hlinkClick r:id="rId46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97260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22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Wise Owl Tutorials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Wise Owl Tutorials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23"/>
                        </a:rPr>
                        <a:t>🌐</a:t>
                      </a:r>
                      <a:r>
                        <a:rPr lang="en-US" sz="500" b="1" u="none" strike="noStrike">
                          <a:effectLst/>
                          <a:hlinkClick r:id="rId124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263475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25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Matt Allington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Excelerator BI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26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08239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27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Jeffrey Wang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PBIDAX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28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3128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29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Bernat Agulló Roselló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Esbrina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30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771783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31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Amal Ben Rebai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Amal Ben Rebai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32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105091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33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Mark Walter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Story BI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34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604776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35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Phil Seamark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Dax.tips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36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945133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37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Benoit Fedit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Datakuity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38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546605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strike="sngStrike">
                          <a:effectLst/>
                          <a:hlinkClick r:id="rId139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Daniil Maslyuk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XXL BI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40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655024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41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Atefeh Nakisa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Atefeh BI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42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019238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43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Jihwan Kim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Jihwan Kim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44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2072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45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Chris Barber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Starschema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46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193344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⚪Endjin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Endjin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47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408876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84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Bas Dohmen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How to Power BI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85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34182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48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Greg Deckler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MS Hates Greg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49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597454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50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Raja Ayub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The Power BI Guy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>
                          <a:effectLst/>
                          <a:hlinkClick r:id="rId151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93048"/>
                  </a:ext>
                </a:extLst>
              </a:tr>
              <a:tr h="113513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52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Fernan Espejo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Solutions Abroad</a:t>
                      </a: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 u="none" strike="noStrike" dirty="0">
                          <a:effectLst/>
                          <a:hlinkClick r:id="rId153"/>
                        </a:rPr>
                        <a:t>▶️</a:t>
                      </a:r>
                      <a:endParaRPr lang="en-US" sz="500" dirty="0">
                        <a:effectLst/>
                      </a:endParaRPr>
                    </a:p>
                  </a:txBody>
                  <a:tcPr marL="23648" marR="23648" marT="14189" marB="14189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36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7898F63-55F2-4802-2FFF-6A52B2036BDA}"/>
              </a:ext>
            </a:extLst>
          </p:cNvPr>
          <p:cNvSpPr txBox="1"/>
          <p:nvPr/>
        </p:nvSpPr>
        <p:spPr>
          <a:xfrm>
            <a:off x="3205162" y="609213"/>
            <a:ext cx="24336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en-US" sz="1050" b="1" dirty="0">
                <a:solidFill>
                  <a:srgbClr val="222222"/>
                </a:solidFill>
                <a:latin typeface="Inter"/>
              </a:rPr>
              <a:t>DAX: Blogs and YouTube Channels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34E0A90-402F-C158-ABEC-11FC431E3295}"/>
              </a:ext>
            </a:extLst>
          </p:cNvPr>
          <p:cNvGraphicFramePr>
            <a:graphicFrameLocks noGrp="1"/>
          </p:cNvGraphicFramePr>
          <p:nvPr/>
        </p:nvGraphicFramePr>
        <p:xfrm>
          <a:off x="6608169" y="863129"/>
          <a:ext cx="2535831" cy="3635250"/>
        </p:xfrm>
        <a:graphic>
          <a:graphicData uri="http://schemas.openxmlformats.org/drawingml/2006/table">
            <a:tbl>
              <a:tblPr/>
              <a:tblGrid>
                <a:gridCol w="845277">
                  <a:extLst>
                    <a:ext uri="{9D8B030D-6E8A-4147-A177-3AD203B41FA5}">
                      <a16:colId xmlns:a16="http://schemas.microsoft.com/office/drawing/2014/main" val="2040438368"/>
                    </a:ext>
                  </a:extLst>
                </a:gridCol>
                <a:gridCol w="845277">
                  <a:extLst>
                    <a:ext uri="{9D8B030D-6E8A-4147-A177-3AD203B41FA5}">
                      <a16:colId xmlns:a16="http://schemas.microsoft.com/office/drawing/2014/main" val="3862566022"/>
                    </a:ext>
                  </a:extLst>
                </a:gridCol>
                <a:gridCol w="845277">
                  <a:extLst>
                    <a:ext uri="{9D8B030D-6E8A-4147-A177-3AD203B41FA5}">
                      <a16:colId xmlns:a16="http://schemas.microsoft.com/office/drawing/2014/main" val="1159631033"/>
                    </a:ext>
                  </a:extLst>
                </a:gridCol>
              </a:tblGrid>
              <a:tr h="90630">
                <a:tc>
                  <a:txBody>
                    <a:bodyPr/>
                    <a:lstStyle/>
                    <a:p>
                      <a:r>
                        <a:rPr lang="en-US" sz="500" b="1">
                          <a:effectLst/>
                        </a:rPr>
                        <a:t>Creator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b="1">
                          <a:effectLst/>
                        </a:rPr>
                        <a:t>Blog/Channel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b="1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592160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9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Rick de Groot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BI Gorilla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54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97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065341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9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Rick de Groot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Powerquery.how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55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760450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5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Chandeep Chabra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Goodly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57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58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083749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59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Mynda Treacy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My Online Training Hub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60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61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3675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62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Ken Puls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Excelguru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63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64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022591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0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Ruth Pozuelo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Curbal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07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08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22566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65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Jon Acampora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Excel Campus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66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67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52599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68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Miguel Escobar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The Power User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69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70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554970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71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Purna Duggirala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Chandoo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72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73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090850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74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Marc Proctor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Excel Off The Grid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75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76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034982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13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Leila Gharani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XelPlus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14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15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932494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77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Oz du Soleil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Excel On Fire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78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79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0961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80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Kresimir Ledinski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Exceed Learning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81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82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836415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83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Wyn Hopkins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Access Analytic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84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85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94252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8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John MacDougall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How To Excel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87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88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71856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19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Antriksh Sharma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AntMan BI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20"/>
                        </a:rPr>
                        <a:t>🌐</a:t>
                      </a:r>
                      <a:r>
                        <a:rPr lang="en-US" sz="500" u="none" strike="noStrike">
                          <a:effectLst/>
                          <a:hlinkClick r:id="rId121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301882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89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James Andrew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Matador Software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90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64330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strike="sngStrike">
                          <a:effectLst/>
                          <a:hlinkClick r:id="rId191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Lars Schreiber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The Self-Service BI Blog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92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183205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strike="sngStrike">
                          <a:effectLst/>
                          <a:hlinkClick r:id="rId193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Imke Feldman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The BIccountant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94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220066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95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Tim Heng, </a:t>
                      </a:r>
                      <a:r>
                        <a:rPr lang="en-US" sz="500" u="none" strike="noStrike">
                          <a:effectLst/>
                          <a:hlinkClick r:id="rId19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Liam Bastick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Sum Product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97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94943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98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Ben Gribaudo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Power Query M Primer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199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3189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00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Chris Webb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Crossjoin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01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037171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strike="sngStrike">
                          <a:effectLst/>
                          <a:hlinkClick r:id="rId202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Soheil Bakhshi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BI Insight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03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606224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04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Gilbert Quevauvilliers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Fourmoo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05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050201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0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Gil Raviv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Data Chant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07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36193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08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Erik Svensen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Erik Svensen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09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488424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80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Ed Hansberry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Ehansalytics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81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762210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10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Maxim Zelensky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Excel Inside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11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899694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12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Jiří Beran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Excel Town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13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47812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14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Cameron Wallace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Dingbat Data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15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081118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1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Sumit Bansal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Trump Excel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17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492700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18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Mike Girvin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Excel Is Fun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19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937645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20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Alejandra Horvath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Alejandra Horvath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21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59656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22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Bhavya Gupta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Bhavya Gupta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23"/>
                        </a:rPr>
                        <a:t>▶️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544987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24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Igor Cotruta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QueryPower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25"/>
                        </a:rPr>
                        <a:t>🌐</a:t>
                      </a:r>
                      <a:endParaRPr lang="en-US" sz="50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698046"/>
                  </a:ext>
                </a:extLst>
              </a:tr>
              <a:tr h="90630">
                <a:tc>
                  <a:txBody>
                    <a:bodyPr/>
                    <a:lstStyle/>
                    <a:p>
                      <a:r>
                        <a:rPr lang="en-US" sz="500" u="none" strike="noStrike">
                          <a:effectLst/>
                          <a:hlinkClick r:id="rId226"/>
                        </a:rPr>
                        <a:t>🔗</a:t>
                      </a:r>
                      <a:r>
                        <a:rPr lang="en-US" sz="500">
                          <a:effectLst/>
                        </a:rPr>
                        <a:t>Miss Microsoft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Miss Microsoft</a:t>
                      </a: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00" u="none" strike="noStrike" dirty="0">
                          <a:effectLst/>
                          <a:hlinkClick r:id="rId227"/>
                        </a:rPr>
                        <a:t>▶️</a:t>
                      </a:r>
                      <a:endParaRPr lang="en-US" sz="500" dirty="0">
                        <a:effectLst/>
                      </a:endParaRPr>
                    </a:p>
                  </a:txBody>
                  <a:tcPr marL="18376" marR="18376" marT="11025" marB="11025" anchor="ctr">
                    <a:lnL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71685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4404364-5458-8C8A-B9A2-1AB625D34E10}"/>
              </a:ext>
            </a:extLst>
          </p:cNvPr>
          <p:cNvSpPr txBox="1"/>
          <p:nvPr/>
        </p:nvSpPr>
        <p:spPr>
          <a:xfrm>
            <a:off x="6541889" y="597671"/>
            <a:ext cx="457676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en-US" sz="1050" b="1" dirty="0">
                <a:solidFill>
                  <a:srgbClr val="222222"/>
                </a:solidFill>
                <a:latin typeface="Inter"/>
              </a:rPr>
              <a:t>Power Query: Blogs and YouTube Channels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1AE4578-26BD-2190-C8BA-F0880B596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761" y="111924"/>
            <a:ext cx="2162393" cy="192884"/>
          </a:xfrm>
        </p:spPr>
        <p:txBody>
          <a:bodyPr>
            <a:normAutofit fontScale="90000"/>
          </a:bodyPr>
          <a:lstStyle/>
          <a:p>
            <a:r>
              <a:rPr lang="en-US" sz="1500" dirty="0"/>
              <a:t>Sources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12606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B364F-DB41-4D53-BDD2-ED5B26EA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2. </a:t>
            </a:r>
            <a:r>
              <a:rPr lang="nl-NL" sz="2800" dirty="0" err="1"/>
              <a:t>Recap</a:t>
            </a:r>
            <a:endParaRPr lang="en-GB" sz="2800" dirty="0"/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1430C55E-8F79-4440-AE66-C1406031BD53}"/>
              </a:ext>
            </a:extLst>
          </p:cNvPr>
          <p:cNvCxnSpPr>
            <a:cxnSpLocks/>
          </p:cNvCxnSpPr>
          <p:nvPr/>
        </p:nvCxnSpPr>
        <p:spPr>
          <a:xfrm>
            <a:off x="523976" y="2098396"/>
            <a:ext cx="41453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kstvak 59">
            <a:extLst>
              <a:ext uri="{FF2B5EF4-FFF2-40B4-BE49-F238E27FC236}">
                <a16:creationId xmlns:a16="http://schemas.microsoft.com/office/drawing/2014/main" id="{602C9038-FB2C-4570-ABD3-C5A4DDED0B4A}"/>
              </a:ext>
            </a:extLst>
          </p:cNvPr>
          <p:cNvSpPr txBox="1"/>
          <p:nvPr/>
        </p:nvSpPr>
        <p:spPr>
          <a:xfrm>
            <a:off x="787784" y="1417990"/>
            <a:ext cx="34159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Vorige keer in Power BI</a:t>
            </a:r>
          </a:p>
          <a:p>
            <a:pPr algn="ctr"/>
            <a:r>
              <a:rPr lang="nl-NL" sz="1400" dirty="0">
                <a:solidFill>
                  <a:srgbClr val="F68920"/>
                </a:solidFill>
              </a:rPr>
              <a:t>Wat hebben we gedaan?</a:t>
            </a:r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4C41682C-B6B0-446A-80F5-692369629046}"/>
              </a:ext>
            </a:extLst>
          </p:cNvPr>
          <p:cNvSpPr/>
          <p:nvPr/>
        </p:nvSpPr>
        <p:spPr>
          <a:xfrm>
            <a:off x="476168" y="2149288"/>
            <a:ext cx="4193166" cy="14285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400" dirty="0"/>
          </a:p>
          <a:p>
            <a:pPr marL="171450" indent="-171450" fontAlgn="ctr">
              <a:lnSpc>
                <a:spcPts val="1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400" dirty="0"/>
              <a:t>Visualisatie</a:t>
            </a:r>
          </a:p>
          <a:p>
            <a:pPr marL="171450" indent="-171450" fontAlgn="ctr">
              <a:lnSpc>
                <a:spcPts val="1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400" dirty="0"/>
              <a:t>Powerquery</a:t>
            </a:r>
          </a:p>
          <a:p>
            <a:pPr marL="171450" indent="-171450" fontAlgn="ctr">
              <a:lnSpc>
                <a:spcPts val="1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400" dirty="0"/>
              <a:t>Basic DAX</a:t>
            </a:r>
          </a:p>
          <a:p>
            <a:pPr fontAlgn="ctr">
              <a:lnSpc>
                <a:spcPts val="1600"/>
              </a:lnSpc>
              <a:spcBef>
                <a:spcPts val="600"/>
              </a:spcBef>
            </a:pPr>
            <a:endParaRPr lang="nl-NL" sz="1400" dirty="0"/>
          </a:p>
        </p:txBody>
      </p:sp>
      <p:grpSp>
        <p:nvGrpSpPr>
          <p:cNvPr id="45" name="Groep 44">
            <a:extLst>
              <a:ext uri="{FF2B5EF4-FFF2-40B4-BE49-F238E27FC236}">
                <a16:creationId xmlns:a16="http://schemas.microsoft.com/office/drawing/2014/main" id="{E96D9FF8-757C-46AD-A927-DB7D97A0460E}"/>
              </a:ext>
            </a:extLst>
          </p:cNvPr>
          <p:cNvGrpSpPr/>
          <p:nvPr/>
        </p:nvGrpSpPr>
        <p:grpSpPr>
          <a:xfrm>
            <a:off x="523976" y="2494179"/>
            <a:ext cx="180000" cy="180000"/>
            <a:chOff x="4558516" y="479735"/>
            <a:chExt cx="180000" cy="180000"/>
          </a:xfrm>
        </p:grpSpPr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6A90A403-1190-471A-9122-BEA08BC3E28D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9D79F01C-4AA9-48B3-B726-A9037CDC4E6B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39055B3A-221D-4A5B-A6C5-4FC3E877CE4E}"/>
              </a:ext>
            </a:extLst>
          </p:cNvPr>
          <p:cNvGrpSpPr/>
          <p:nvPr/>
        </p:nvGrpSpPr>
        <p:grpSpPr>
          <a:xfrm>
            <a:off x="524597" y="2786100"/>
            <a:ext cx="180000" cy="180000"/>
            <a:chOff x="4558516" y="479735"/>
            <a:chExt cx="180000" cy="180000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D868807-2FCA-429F-9A7E-78D810EBD9C4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E49C99FB-4E91-47F5-8B74-4E9086A87049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54BB59-4140-4A4A-BB43-FA66937A3B59}"/>
                  </a:ext>
                </a:extLst>
              </p14:cNvPr>
              <p14:cNvContentPartPr/>
              <p14:nvPr/>
            </p14:nvContentPartPr>
            <p14:xfrm>
              <a:off x="4495260" y="28761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54BB59-4140-4A4A-BB43-FA66937A3B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6620" y="28674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ep 2">
            <a:extLst>
              <a:ext uri="{FF2B5EF4-FFF2-40B4-BE49-F238E27FC236}">
                <a16:creationId xmlns:a16="http://schemas.microsoft.com/office/drawing/2014/main" id="{C8F6FEE6-8116-6E00-EA91-81B7DEA8DBDA}"/>
              </a:ext>
            </a:extLst>
          </p:cNvPr>
          <p:cNvGrpSpPr/>
          <p:nvPr/>
        </p:nvGrpSpPr>
        <p:grpSpPr>
          <a:xfrm>
            <a:off x="523976" y="3055714"/>
            <a:ext cx="180000" cy="180000"/>
            <a:chOff x="4558516" y="479735"/>
            <a:chExt cx="180000" cy="180000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D477D85D-AF70-A03B-D461-0B299ED39518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6C98429E-3E57-A614-6156-B173D255A6B1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2050" name="Picture 2" descr="Stockillustratie Previously - Gold text on black background - 3D rendered  royalty free stock picture. This image can be used for an online website  banner ad or a print postcard. | Adobe Stock">
            <a:extLst>
              <a:ext uri="{FF2B5EF4-FFF2-40B4-BE49-F238E27FC236}">
                <a16:creationId xmlns:a16="http://schemas.microsoft.com/office/drawing/2014/main" id="{802AEA6E-8261-935F-CAB0-5BD810297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r="3346"/>
          <a:stretch/>
        </p:blipFill>
        <p:spPr bwMode="auto">
          <a:xfrm>
            <a:off x="4756108" y="2149288"/>
            <a:ext cx="4227939" cy="227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21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213F5-2DF0-E003-F355-47549082F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E5AC5-B865-723C-F4FC-2245E1C2C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3. (Data) Modelleren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8E35CB81-D5E4-F811-BEE5-3657908FD636}"/>
              </a:ext>
            </a:extLst>
          </p:cNvPr>
          <p:cNvCxnSpPr>
            <a:cxnSpLocks/>
          </p:cNvCxnSpPr>
          <p:nvPr/>
        </p:nvCxnSpPr>
        <p:spPr>
          <a:xfrm>
            <a:off x="443412" y="974739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E0722B7A-0083-2B90-304F-4D29D30436CB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Relaties leggen in Model view</a:t>
            </a:r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025273BA-4951-32D7-2DE9-FCD62AB742A3}"/>
              </a:ext>
            </a:extLst>
          </p:cNvPr>
          <p:cNvSpPr/>
          <p:nvPr/>
        </p:nvSpPr>
        <p:spPr>
          <a:xfrm>
            <a:off x="427780" y="1219906"/>
            <a:ext cx="7901020" cy="445250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 </a:t>
            </a:r>
            <a:r>
              <a:rPr lang="nl-NL" sz="1050" b="1" dirty="0"/>
              <a:t>Ster Model , </a:t>
            </a:r>
            <a:r>
              <a:rPr lang="nl-NL" sz="1050" b="1" dirty="0" err="1"/>
              <a:t>Snowflake</a:t>
            </a:r>
            <a:r>
              <a:rPr lang="nl-NL" sz="1050" b="1" dirty="0"/>
              <a:t> model, Galaxy Model</a:t>
            </a:r>
            <a:br>
              <a:rPr lang="nl-NL" sz="1050" b="1" dirty="0"/>
            </a:br>
            <a:br>
              <a:rPr lang="nl-NL" sz="1050" dirty="0"/>
            </a:br>
            <a:br>
              <a:rPr lang="nl-NL" sz="1050" dirty="0"/>
            </a:br>
            <a:br>
              <a:rPr lang="nl-NL" sz="1050" dirty="0"/>
            </a:br>
            <a:br>
              <a:rPr lang="nl-NL" sz="1050" dirty="0"/>
            </a:br>
            <a:br>
              <a:rPr lang="nl-NL" sz="1050" dirty="0"/>
            </a:br>
            <a:br>
              <a:rPr lang="nl-NL" sz="1050" dirty="0"/>
            </a:br>
            <a:br>
              <a:rPr lang="nl-NL" sz="1050" dirty="0"/>
            </a:br>
            <a:endParaRPr lang="nl-NL" sz="1050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Dimensies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Shared </a:t>
            </a:r>
            <a:r>
              <a:rPr lang="nl-NL" sz="1050" dirty="0" err="1"/>
              <a:t>Dimensions</a:t>
            </a:r>
            <a:r>
              <a:rPr lang="nl-NL" sz="1050" dirty="0"/>
              <a:t>. Zelfde dimensie gebruikt voor meerdere </a:t>
            </a:r>
            <a:r>
              <a:rPr lang="nl-NL" sz="1050" dirty="0" err="1"/>
              <a:t>fact</a:t>
            </a:r>
            <a:r>
              <a:rPr lang="nl-NL" sz="1050" dirty="0"/>
              <a:t> tabellen.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 err="1"/>
              <a:t>Role</a:t>
            </a:r>
            <a:r>
              <a:rPr lang="nl-NL" sz="1050" dirty="0"/>
              <a:t> </a:t>
            </a:r>
            <a:r>
              <a:rPr lang="nl-NL" sz="1050" dirty="0" err="1"/>
              <a:t>playing</a:t>
            </a:r>
            <a:r>
              <a:rPr lang="nl-NL" sz="1050" dirty="0"/>
              <a:t> dimensies. Dimensies die meerdere keren gebruikt worden waar dezelfde gegevens een andere context hebben</a:t>
            </a:r>
            <a:br>
              <a:rPr lang="nl-NL" sz="1050" dirty="0"/>
            </a:br>
            <a:r>
              <a:rPr lang="nl-NL" sz="1050" dirty="0"/>
              <a:t>Bijvoorbeeld Date: Het kan inschrijfdatum zijn of betaaldatum of herinneringsdatum etc. etc.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 err="1"/>
              <a:t>Historical</a:t>
            </a:r>
            <a:r>
              <a:rPr lang="nl-NL" sz="1050" b="1" dirty="0"/>
              <a:t> </a:t>
            </a:r>
            <a:r>
              <a:rPr lang="nl-NL" sz="1050" b="1" dirty="0" err="1"/>
              <a:t>truth</a:t>
            </a:r>
            <a:endParaRPr lang="nl-NL" sz="1050" b="1" dirty="0"/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Type 1 Dimensie : </a:t>
            </a:r>
            <a:r>
              <a:rPr lang="nl-NL" sz="1050" dirty="0" err="1"/>
              <a:t>Overchrijf</a:t>
            </a:r>
            <a:r>
              <a:rPr lang="nl-NL" sz="1050" dirty="0"/>
              <a:t> attributen in dimensie : Zoals het nu is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Type 2 Dimensie :  Bewaar meerdere versies van zelfde 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Dual Type : Zowel type 1 als Type 2 (Type 7)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Als je dieper hier in wilt gaan :  The Datawarehouse </a:t>
            </a:r>
            <a:r>
              <a:rPr lang="nl-NL" sz="1050" dirty="0" err="1"/>
              <a:t>toolkit</a:t>
            </a:r>
            <a:r>
              <a:rPr lang="nl-NL" sz="1050" dirty="0"/>
              <a:t> van </a:t>
            </a:r>
            <a:r>
              <a:rPr lang="nl-NL" sz="1050" dirty="0" err="1"/>
              <a:t>Kimball</a:t>
            </a:r>
            <a:r>
              <a:rPr lang="nl-NL" sz="1050" dirty="0"/>
              <a:t> &amp; Ross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AD2986-8C5B-7CD6-8B08-576B6DDC8E22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AD2986-8C5B-7CD6-8B08-576B6DDC8E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ep 44">
            <a:extLst>
              <a:ext uri="{FF2B5EF4-FFF2-40B4-BE49-F238E27FC236}">
                <a16:creationId xmlns:a16="http://schemas.microsoft.com/office/drawing/2014/main" id="{8D380508-9E73-13AF-1FAA-A308FCF82353}"/>
              </a:ext>
            </a:extLst>
          </p:cNvPr>
          <p:cNvGrpSpPr/>
          <p:nvPr/>
        </p:nvGrpSpPr>
        <p:grpSpPr>
          <a:xfrm>
            <a:off x="425386" y="1282782"/>
            <a:ext cx="180000" cy="180000"/>
            <a:chOff x="4558516" y="479735"/>
            <a:chExt cx="180000" cy="180000"/>
          </a:xfrm>
        </p:grpSpPr>
        <p:sp>
          <p:nvSpPr>
            <p:cNvPr id="39" name="Ovaal 45">
              <a:extLst>
                <a:ext uri="{FF2B5EF4-FFF2-40B4-BE49-F238E27FC236}">
                  <a16:creationId xmlns:a16="http://schemas.microsoft.com/office/drawing/2014/main" id="{D8CF106E-FB5D-C651-697E-C68AA4139F64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Ovaal 46">
              <a:extLst>
                <a:ext uri="{FF2B5EF4-FFF2-40B4-BE49-F238E27FC236}">
                  <a16:creationId xmlns:a16="http://schemas.microsoft.com/office/drawing/2014/main" id="{80E8049E-9BD7-E66B-1212-C2998C001F1C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4" name="Groep 18">
            <a:extLst>
              <a:ext uri="{FF2B5EF4-FFF2-40B4-BE49-F238E27FC236}">
                <a16:creationId xmlns:a16="http://schemas.microsoft.com/office/drawing/2014/main" id="{EAACDC39-E0BC-F7FD-4994-01EAB9CAF308}"/>
              </a:ext>
            </a:extLst>
          </p:cNvPr>
          <p:cNvGrpSpPr/>
          <p:nvPr/>
        </p:nvGrpSpPr>
        <p:grpSpPr>
          <a:xfrm>
            <a:off x="423274" y="2982207"/>
            <a:ext cx="180000" cy="180000"/>
            <a:chOff x="4558516" y="479735"/>
            <a:chExt cx="180000" cy="180000"/>
          </a:xfrm>
        </p:grpSpPr>
        <p:sp>
          <p:nvSpPr>
            <p:cNvPr id="45" name="Ovaal 19">
              <a:extLst>
                <a:ext uri="{FF2B5EF4-FFF2-40B4-BE49-F238E27FC236}">
                  <a16:creationId xmlns:a16="http://schemas.microsoft.com/office/drawing/2014/main" id="{6AC9236E-A7C2-300A-77DF-D802A748531C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6" name="Ovaal 20">
              <a:extLst>
                <a:ext uri="{FF2B5EF4-FFF2-40B4-BE49-F238E27FC236}">
                  <a16:creationId xmlns:a16="http://schemas.microsoft.com/office/drawing/2014/main" id="{8B01A87C-740F-FC10-629D-41E1C1A31CF6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2F9F3396-6250-9EC5-4664-318069730B0E}"/>
              </a:ext>
            </a:extLst>
          </p:cNvPr>
          <p:cNvSpPr/>
          <p:nvPr/>
        </p:nvSpPr>
        <p:spPr>
          <a:xfrm>
            <a:off x="1155700" y="1877683"/>
            <a:ext cx="241300" cy="382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6C860079-78D0-5738-CEBB-35A78823D74C}"/>
              </a:ext>
            </a:extLst>
          </p:cNvPr>
          <p:cNvSpPr/>
          <p:nvPr/>
        </p:nvSpPr>
        <p:spPr>
          <a:xfrm>
            <a:off x="1511300" y="1645921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EE1D7B63-CD26-1B3D-EDB8-C0A0FF52D6FD}"/>
              </a:ext>
            </a:extLst>
          </p:cNvPr>
          <p:cNvSpPr/>
          <p:nvPr/>
        </p:nvSpPr>
        <p:spPr>
          <a:xfrm>
            <a:off x="1548320" y="2039552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667FD657-798A-2AA3-5846-B0FA95AF4476}"/>
              </a:ext>
            </a:extLst>
          </p:cNvPr>
          <p:cNvSpPr/>
          <p:nvPr/>
        </p:nvSpPr>
        <p:spPr>
          <a:xfrm>
            <a:off x="1325656" y="2388770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25C18419-7CF1-F218-A045-DDA2AD14B8E6}"/>
              </a:ext>
            </a:extLst>
          </p:cNvPr>
          <p:cNvSpPr/>
          <p:nvPr/>
        </p:nvSpPr>
        <p:spPr>
          <a:xfrm>
            <a:off x="845216" y="2364498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6BAB3C1F-3383-A968-89D0-90AEAEC36B79}"/>
              </a:ext>
            </a:extLst>
          </p:cNvPr>
          <p:cNvSpPr/>
          <p:nvPr/>
        </p:nvSpPr>
        <p:spPr>
          <a:xfrm>
            <a:off x="764160" y="1972271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98C5757D-6E1A-BE0E-A632-40D6615E0343}"/>
              </a:ext>
            </a:extLst>
          </p:cNvPr>
          <p:cNvSpPr/>
          <p:nvPr/>
        </p:nvSpPr>
        <p:spPr>
          <a:xfrm>
            <a:off x="845216" y="1613610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CD9FC735-6E83-1136-7797-A69CB38E6676}"/>
              </a:ext>
            </a:extLst>
          </p:cNvPr>
          <p:cNvCxnSpPr>
            <a:cxnSpLocks/>
            <a:stCxn id="12" idx="2"/>
            <a:endCxn id="6" idx="1"/>
          </p:cNvCxnSpPr>
          <p:nvPr/>
        </p:nvCxnSpPr>
        <p:spPr>
          <a:xfrm>
            <a:off x="965326" y="1835754"/>
            <a:ext cx="190374" cy="23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CAF49598-28A0-51D8-4FE9-68652E737E25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004380" y="2083343"/>
            <a:ext cx="120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931DA0E-6306-2BAF-5B8A-DE0B27F514A2}"/>
              </a:ext>
            </a:extLst>
          </p:cNvPr>
          <p:cNvCxnSpPr>
            <a:cxnSpLocks/>
            <a:stCxn id="10" idx="3"/>
            <a:endCxn id="6" idx="2"/>
          </p:cNvCxnSpPr>
          <p:nvPr/>
        </p:nvCxnSpPr>
        <p:spPr>
          <a:xfrm flipV="1">
            <a:off x="1085436" y="2260531"/>
            <a:ext cx="190914" cy="21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8626CB3-D857-C703-F1BF-51E47566C1F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1276350" y="2260531"/>
            <a:ext cx="169416" cy="12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A3A85C5-6496-8156-E893-3BA6772B61D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383188" y="2121626"/>
            <a:ext cx="165132" cy="2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F46E6A2-FC08-61C7-11E2-1246E31EEE9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364710" y="1868065"/>
            <a:ext cx="266700" cy="253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15B1A2CE-31CC-5A33-6489-57E1B4B6350F}"/>
              </a:ext>
            </a:extLst>
          </p:cNvPr>
          <p:cNvSpPr/>
          <p:nvPr/>
        </p:nvSpPr>
        <p:spPr>
          <a:xfrm>
            <a:off x="3316812" y="1916994"/>
            <a:ext cx="241300" cy="382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5A0A7FD4-68A1-13A1-DBB2-D2E0C38E354E}"/>
              </a:ext>
            </a:extLst>
          </p:cNvPr>
          <p:cNvSpPr/>
          <p:nvPr/>
        </p:nvSpPr>
        <p:spPr>
          <a:xfrm>
            <a:off x="3672412" y="1685232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2F365E54-9B6C-C28F-5B1B-40A65B1DCC27}"/>
              </a:ext>
            </a:extLst>
          </p:cNvPr>
          <p:cNvSpPr/>
          <p:nvPr/>
        </p:nvSpPr>
        <p:spPr>
          <a:xfrm>
            <a:off x="3709432" y="2078863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hthoek: afgeronde hoeken 35">
            <a:extLst>
              <a:ext uri="{FF2B5EF4-FFF2-40B4-BE49-F238E27FC236}">
                <a16:creationId xmlns:a16="http://schemas.microsoft.com/office/drawing/2014/main" id="{8090FBB0-E750-9BA1-2F41-8086D0BC8BE4}"/>
              </a:ext>
            </a:extLst>
          </p:cNvPr>
          <p:cNvSpPr/>
          <p:nvPr/>
        </p:nvSpPr>
        <p:spPr>
          <a:xfrm>
            <a:off x="3486768" y="2428081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4F8D3711-2CD2-AB42-B681-C8F7FFD02885}"/>
              </a:ext>
            </a:extLst>
          </p:cNvPr>
          <p:cNvSpPr/>
          <p:nvPr/>
        </p:nvSpPr>
        <p:spPr>
          <a:xfrm>
            <a:off x="3006328" y="2403809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D48184A2-7614-434F-A718-632EF974F833}"/>
              </a:ext>
            </a:extLst>
          </p:cNvPr>
          <p:cNvSpPr/>
          <p:nvPr/>
        </p:nvSpPr>
        <p:spPr>
          <a:xfrm>
            <a:off x="2925272" y="2011582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50EB63A6-18BD-FC99-D077-B033D5A439DD}"/>
              </a:ext>
            </a:extLst>
          </p:cNvPr>
          <p:cNvSpPr/>
          <p:nvPr/>
        </p:nvSpPr>
        <p:spPr>
          <a:xfrm>
            <a:off x="3006328" y="1652921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60ABFB4D-8032-E871-7021-6CB8A23A39E6}"/>
              </a:ext>
            </a:extLst>
          </p:cNvPr>
          <p:cNvCxnSpPr>
            <a:cxnSpLocks/>
            <a:stCxn id="42" idx="2"/>
            <a:endCxn id="33" idx="1"/>
          </p:cNvCxnSpPr>
          <p:nvPr/>
        </p:nvCxnSpPr>
        <p:spPr>
          <a:xfrm>
            <a:off x="3126438" y="1875065"/>
            <a:ext cx="190374" cy="23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4C9EAF51-3C68-F6C2-F988-042C525BCD32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3165492" y="2122654"/>
            <a:ext cx="120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9A253497-FDA7-9267-3968-72DEEDC7A06F}"/>
              </a:ext>
            </a:extLst>
          </p:cNvPr>
          <p:cNvCxnSpPr>
            <a:cxnSpLocks/>
            <a:stCxn id="37" idx="3"/>
            <a:endCxn id="33" idx="2"/>
          </p:cNvCxnSpPr>
          <p:nvPr/>
        </p:nvCxnSpPr>
        <p:spPr>
          <a:xfrm flipV="1">
            <a:off x="3246548" y="2299842"/>
            <a:ext cx="190914" cy="21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BD9C6A0D-5D7A-BCBC-59A1-7C7BF0BEB1AF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3437462" y="2299842"/>
            <a:ext cx="169416" cy="12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34365500-3804-2707-22BE-045E9F2B6FAF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544300" y="2160937"/>
            <a:ext cx="165132" cy="2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BC892ABE-F5EE-EFAD-44C8-EB9BC08A3D1B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525822" y="1907376"/>
            <a:ext cx="266700" cy="253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0BC00E1A-BF0F-C3E9-3E43-E57EEC886868}"/>
              </a:ext>
            </a:extLst>
          </p:cNvPr>
          <p:cNvCxnSpPr>
            <a:cxnSpLocks/>
          </p:cNvCxnSpPr>
          <p:nvPr/>
        </p:nvCxnSpPr>
        <p:spPr>
          <a:xfrm>
            <a:off x="3949652" y="2206702"/>
            <a:ext cx="200152" cy="60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hoek: afgeronde hoeken 54">
            <a:extLst>
              <a:ext uri="{FF2B5EF4-FFF2-40B4-BE49-F238E27FC236}">
                <a16:creationId xmlns:a16="http://schemas.microsoft.com/office/drawing/2014/main" id="{E13352F9-B5E9-03F1-405C-A6EC16A116EA}"/>
              </a:ext>
            </a:extLst>
          </p:cNvPr>
          <p:cNvSpPr/>
          <p:nvPr/>
        </p:nvSpPr>
        <p:spPr>
          <a:xfrm>
            <a:off x="4138070" y="2205937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hthoek: afgeronde hoeken 55">
            <a:extLst>
              <a:ext uri="{FF2B5EF4-FFF2-40B4-BE49-F238E27FC236}">
                <a16:creationId xmlns:a16="http://schemas.microsoft.com/office/drawing/2014/main" id="{C4916301-18F1-3B0B-7AE3-2E765A69A4C2}"/>
              </a:ext>
            </a:extLst>
          </p:cNvPr>
          <p:cNvSpPr/>
          <p:nvPr/>
        </p:nvSpPr>
        <p:spPr>
          <a:xfrm>
            <a:off x="2487692" y="1849596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ABA3BEF4-C2CF-0DC1-FF26-BEFEEB9132DD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686779" y="1977583"/>
            <a:ext cx="238493" cy="145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3542311F-C7C4-06E0-A307-3EE4E55EE0EF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912632" y="1588433"/>
            <a:ext cx="389592" cy="20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hoek: afgeronde hoeken 61">
            <a:extLst>
              <a:ext uri="{FF2B5EF4-FFF2-40B4-BE49-F238E27FC236}">
                <a16:creationId xmlns:a16="http://schemas.microsoft.com/office/drawing/2014/main" id="{589B40EB-840D-CBA3-C501-5189E6F5E6D6}"/>
              </a:ext>
            </a:extLst>
          </p:cNvPr>
          <p:cNvSpPr/>
          <p:nvPr/>
        </p:nvSpPr>
        <p:spPr>
          <a:xfrm>
            <a:off x="4258180" y="1462782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Rechthoek: afgeronde hoeken 62">
            <a:extLst>
              <a:ext uri="{FF2B5EF4-FFF2-40B4-BE49-F238E27FC236}">
                <a16:creationId xmlns:a16="http://schemas.microsoft.com/office/drawing/2014/main" id="{BE47B149-6932-18E8-FF73-F396E8E6FD1D}"/>
              </a:ext>
            </a:extLst>
          </p:cNvPr>
          <p:cNvSpPr/>
          <p:nvPr/>
        </p:nvSpPr>
        <p:spPr>
          <a:xfrm>
            <a:off x="5919353" y="1915779"/>
            <a:ext cx="241300" cy="382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Rechthoek: afgeronde hoeken 63">
            <a:extLst>
              <a:ext uri="{FF2B5EF4-FFF2-40B4-BE49-F238E27FC236}">
                <a16:creationId xmlns:a16="http://schemas.microsoft.com/office/drawing/2014/main" id="{AA053C36-7546-362B-F008-C92EA4FC0108}"/>
              </a:ext>
            </a:extLst>
          </p:cNvPr>
          <p:cNvSpPr/>
          <p:nvPr/>
        </p:nvSpPr>
        <p:spPr>
          <a:xfrm>
            <a:off x="6274953" y="1684017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Rechthoek: afgeronde hoeken 64">
            <a:extLst>
              <a:ext uri="{FF2B5EF4-FFF2-40B4-BE49-F238E27FC236}">
                <a16:creationId xmlns:a16="http://schemas.microsoft.com/office/drawing/2014/main" id="{9825454C-513F-4828-453B-50F226AFE286}"/>
              </a:ext>
            </a:extLst>
          </p:cNvPr>
          <p:cNvSpPr/>
          <p:nvPr/>
        </p:nvSpPr>
        <p:spPr>
          <a:xfrm>
            <a:off x="6311973" y="2077648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6" name="Rechthoek: afgeronde hoeken 65">
            <a:extLst>
              <a:ext uri="{FF2B5EF4-FFF2-40B4-BE49-F238E27FC236}">
                <a16:creationId xmlns:a16="http://schemas.microsoft.com/office/drawing/2014/main" id="{189CCE65-D169-ECA6-ACF6-E21016009BC5}"/>
              </a:ext>
            </a:extLst>
          </p:cNvPr>
          <p:cNvSpPr/>
          <p:nvPr/>
        </p:nvSpPr>
        <p:spPr>
          <a:xfrm>
            <a:off x="6089309" y="2426866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" name="Rechthoek: afgeronde hoeken 66">
            <a:extLst>
              <a:ext uri="{FF2B5EF4-FFF2-40B4-BE49-F238E27FC236}">
                <a16:creationId xmlns:a16="http://schemas.microsoft.com/office/drawing/2014/main" id="{1AAA2496-6566-E596-E17C-F3D9001C7359}"/>
              </a:ext>
            </a:extLst>
          </p:cNvPr>
          <p:cNvSpPr/>
          <p:nvPr/>
        </p:nvSpPr>
        <p:spPr>
          <a:xfrm>
            <a:off x="5608869" y="2402594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" name="Rechthoek: afgeronde hoeken 67">
            <a:extLst>
              <a:ext uri="{FF2B5EF4-FFF2-40B4-BE49-F238E27FC236}">
                <a16:creationId xmlns:a16="http://schemas.microsoft.com/office/drawing/2014/main" id="{1EEAEB31-A141-7F14-3F28-D4CD5564F4BA}"/>
              </a:ext>
            </a:extLst>
          </p:cNvPr>
          <p:cNvSpPr/>
          <p:nvPr/>
        </p:nvSpPr>
        <p:spPr>
          <a:xfrm>
            <a:off x="5527813" y="2010367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" name="Rechthoek: afgeronde hoeken 68">
            <a:extLst>
              <a:ext uri="{FF2B5EF4-FFF2-40B4-BE49-F238E27FC236}">
                <a16:creationId xmlns:a16="http://schemas.microsoft.com/office/drawing/2014/main" id="{BE75C754-9754-19C4-B760-808F9E84924A}"/>
              </a:ext>
            </a:extLst>
          </p:cNvPr>
          <p:cNvSpPr/>
          <p:nvPr/>
        </p:nvSpPr>
        <p:spPr>
          <a:xfrm>
            <a:off x="5608869" y="1651706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5D728EF2-C64F-83DB-C74C-32FBE71AE916}"/>
              </a:ext>
            </a:extLst>
          </p:cNvPr>
          <p:cNvCxnSpPr>
            <a:cxnSpLocks/>
            <a:stCxn id="69" idx="2"/>
            <a:endCxn id="63" idx="1"/>
          </p:cNvCxnSpPr>
          <p:nvPr/>
        </p:nvCxnSpPr>
        <p:spPr>
          <a:xfrm>
            <a:off x="5728979" y="1873850"/>
            <a:ext cx="190374" cy="23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C79BB81F-E5A0-FA08-3A85-65F27032F34B}"/>
              </a:ext>
            </a:extLst>
          </p:cNvPr>
          <p:cNvCxnSpPr>
            <a:cxnSpLocks/>
            <a:endCxn id="68" idx="3"/>
          </p:cNvCxnSpPr>
          <p:nvPr/>
        </p:nvCxnSpPr>
        <p:spPr>
          <a:xfrm flipH="1">
            <a:off x="5768033" y="2121439"/>
            <a:ext cx="120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1251DD89-2029-1D1B-6647-1F1B0BD5C8BC}"/>
              </a:ext>
            </a:extLst>
          </p:cNvPr>
          <p:cNvCxnSpPr>
            <a:cxnSpLocks/>
            <a:stCxn id="67" idx="3"/>
            <a:endCxn id="63" idx="2"/>
          </p:cNvCxnSpPr>
          <p:nvPr/>
        </p:nvCxnSpPr>
        <p:spPr>
          <a:xfrm flipV="1">
            <a:off x="5849089" y="2298627"/>
            <a:ext cx="190914" cy="21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4C1201BB-79BA-F407-3A3B-77A5C023B638}"/>
              </a:ext>
            </a:extLst>
          </p:cNvPr>
          <p:cNvCxnSpPr>
            <a:cxnSpLocks/>
            <a:stCxn id="63" idx="2"/>
            <a:endCxn id="66" idx="0"/>
          </p:cNvCxnSpPr>
          <p:nvPr/>
        </p:nvCxnSpPr>
        <p:spPr>
          <a:xfrm>
            <a:off x="6040003" y="2298627"/>
            <a:ext cx="169416" cy="12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01A37757-FD1B-E825-F70E-0B8FBB4F9C7F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146841" y="2159722"/>
            <a:ext cx="165132" cy="2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D3275127-7620-C8F3-7C5A-EE691272C42B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6128363" y="1906161"/>
            <a:ext cx="266700" cy="253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: afgeronde hoeken 75">
            <a:extLst>
              <a:ext uri="{FF2B5EF4-FFF2-40B4-BE49-F238E27FC236}">
                <a16:creationId xmlns:a16="http://schemas.microsoft.com/office/drawing/2014/main" id="{444C41FC-8219-3245-2BB3-EF28F983B4D9}"/>
              </a:ext>
            </a:extLst>
          </p:cNvPr>
          <p:cNvSpPr/>
          <p:nvPr/>
        </p:nvSpPr>
        <p:spPr>
          <a:xfrm>
            <a:off x="6757852" y="1906161"/>
            <a:ext cx="241300" cy="382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Rechthoek: afgeronde hoeken 76">
            <a:extLst>
              <a:ext uri="{FF2B5EF4-FFF2-40B4-BE49-F238E27FC236}">
                <a16:creationId xmlns:a16="http://schemas.microsoft.com/office/drawing/2014/main" id="{06017358-BF16-AB3A-CE97-1B87811FECE3}"/>
              </a:ext>
            </a:extLst>
          </p:cNvPr>
          <p:cNvSpPr/>
          <p:nvPr/>
        </p:nvSpPr>
        <p:spPr>
          <a:xfrm>
            <a:off x="7237410" y="1631073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8" name="Rechthoek: afgeronde hoeken 77">
            <a:extLst>
              <a:ext uri="{FF2B5EF4-FFF2-40B4-BE49-F238E27FC236}">
                <a16:creationId xmlns:a16="http://schemas.microsoft.com/office/drawing/2014/main" id="{0E1CF908-02FD-4086-72B9-020D01AF3A94}"/>
              </a:ext>
            </a:extLst>
          </p:cNvPr>
          <p:cNvSpPr/>
          <p:nvPr/>
        </p:nvSpPr>
        <p:spPr>
          <a:xfrm>
            <a:off x="7282154" y="2018555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9" name="Rechthoek: afgeronde hoeken 78">
            <a:extLst>
              <a:ext uri="{FF2B5EF4-FFF2-40B4-BE49-F238E27FC236}">
                <a16:creationId xmlns:a16="http://schemas.microsoft.com/office/drawing/2014/main" id="{8CEA0075-8D73-2C0D-D0B3-650963B77CD9}"/>
              </a:ext>
            </a:extLst>
          </p:cNvPr>
          <p:cNvSpPr/>
          <p:nvPr/>
        </p:nvSpPr>
        <p:spPr>
          <a:xfrm>
            <a:off x="7199778" y="2315794"/>
            <a:ext cx="240220" cy="2221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3584DDFA-49D0-0AEE-0413-AFBA44A641D2}"/>
              </a:ext>
            </a:extLst>
          </p:cNvPr>
          <p:cNvCxnSpPr>
            <a:cxnSpLocks/>
          </p:cNvCxnSpPr>
          <p:nvPr/>
        </p:nvCxnSpPr>
        <p:spPr>
          <a:xfrm>
            <a:off x="6957226" y="2077698"/>
            <a:ext cx="247585" cy="349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C3A700C9-4574-28DA-9244-08CCBD38C17E}"/>
              </a:ext>
            </a:extLst>
          </p:cNvPr>
          <p:cNvCxnSpPr>
            <a:cxnSpLocks/>
            <a:stCxn id="76" idx="3"/>
            <a:endCxn id="77" idx="2"/>
          </p:cNvCxnSpPr>
          <p:nvPr/>
        </p:nvCxnSpPr>
        <p:spPr>
          <a:xfrm flipV="1">
            <a:off x="6999152" y="1853217"/>
            <a:ext cx="358368" cy="244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>
            <a:extLst>
              <a:ext uri="{FF2B5EF4-FFF2-40B4-BE49-F238E27FC236}">
                <a16:creationId xmlns:a16="http://schemas.microsoft.com/office/drawing/2014/main" id="{800AFA27-A6FD-8E46-71AF-22427FE29B38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6999152" y="2097585"/>
            <a:ext cx="283002" cy="32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86">
            <a:extLst>
              <a:ext uri="{FF2B5EF4-FFF2-40B4-BE49-F238E27FC236}">
                <a16:creationId xmlns:a16="http://schemas.microsoft.com/office/drawing/2014/main" id="{05C1DCE8-024B-DCC8-1A1B-213584BCBE1B}"/>
              </a:ext>
            </a:extLst>
          </p:cNvPr>
          <p:cNvCxnSpPr>
            <a:cxnSpLocks/>
            <a:stCxn id="64" idx="3"/>
            <a:endCxn id="76" idx="1"/>
          </p:cNvCxnSpPr>
          <p:nvPr/>
        </p:nvCxnSpPr>
        <p:spPr>
          <a:xfrm>
            <a:off x="6515173" y="1795089"/>
            <a:ext cx="242679" cy="30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89">
            <a:extLst>
              <a:ext uri="{FF2B5EF4-FFF2-40B4-BE49-F238E27FC236}">
                <a16:creationId xmlns:a16="http://schemas.microsoft.com/office/drawing/2014/main" id="{C961EE00-F4A1-CA0F-707B-FB719D785684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 flipV="1">
            <a:off x="6552193" y="2097585"/>
            <a:ext cx="205659" cy="91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92">
            <a:extLst>
              <a:ext uri="{FF2B5EF4-FFF2-40B4-BE49-F238E27FC236}">
                <a16:creationId xmlns:a16="http://schemas.microsoft.com/office/drawing/2014/main" id="{5A20B9AC-7C62-9E32-7D9B-749D6DAE2FB8}"/>
              </a:ext>
            </a:extLst>
          </p:cNvPr>
          <p:cNvCxnSpPr>
            <a:cxnSpLocks/>
            <a:stCxn id="66" idx="3"/>
            <a:endCxn id="76" idx="1"/>
          </p:cNvCxnSpPr>
          <p:nvPr/>
        </p:nvCxnSpPr>
        <p:spPr>
          <a:xfrm flipV="1">
            <a:off x="6329529" y="2097585"/>
            <a:ext cx="428323" cy="44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ep 18">
            <a:extLst>
              <a:ext uri="{FF2B5EF4-FFF2-40B4-BE49-F238E27FC236}">
                <a16:creationId xmlns:a16="http://schemas.microsoft.com/office/drawing/2014/main" id="{99CC87B3-B407-18AC-AE69-CADCEF30BF16}"/>
              </a:ext>
            </a:extLst>
          </p:cNvPr>
          <p:cNvGrpSpPr/>
          <p:nvPr/>
        </p:nvGrpSpPr>
        <p:grpSpPr>
          <a:xfrm>
            <a:off x="443412" y="3947407"/>
            <a:ext cx="180000" cy="180000"/>
            <a:chOff x="4558516" y="479735"/>
            <a:chExt cx="180000" cy="180000"/>
          </a:xfrm>
        </p:grpSpPr>
        <p:sp>
          <p:nvSpPr>
            <p:cNvPr id="97" name="Ovaal 19">
              <a:extLst>
                <a:ext uri="{FF2B5EF4-FFF2-40B4-BE49-F238E27FC236}">
                  <a16:creationId xmlns:a16="http://schemas.microsoft.com/office/drawing/2014/main" id="{D9534E08-62A1-883E-7A2D-6ECA2A9C2D2D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" name="Ovaal 20">
              <a:extLst>
                <a:ext uri="{FF2B5EF4-FFF2-40B4-BE49-F238E27FC236}">
                  <a16:creationId xmlns:a16="http://schemas.microsoft.com/office/drawing/2014/main" id="{759E9490-16E3-27FA-3B89-B050C6BD6B05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028" name="Picture 4" descr="The Data Warehouse Toolkit, 3rd Edition">
            <a:extLst>
              <a:ext uri="{FF2B5EF4-FFF2-40B4-BE49-F238E27FC236}">
                <a16:creationId xmlns:a16="http://schemas.microsoft.com/office/drawing/2014/main" id="{C15FE5E3-4AEC-5450-C337-5B6EF60A9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54" y="3746500"/>
            <a:ext cx="1016699" cy="125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24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B364F-DB41-4D53-BDD2-ED5B26EA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3. (Data) Modelleren</a:t>
            </a:r>
            <a:endParaRPr lang="en-GB" sz="2800" dirty="0"/>
          </a:p>
        </p:txBody>
      </p:sp>
      <p:sp>
        <p:nvSpPr>
          <p:cNvPr id="4" name="Tekstvak 59">
            <a:extLst>
              <a:ext uri="{FF2B5EF4-FFF2-40B4-BE49-F238E27FC236}">
                <a16:creationId xmlns:a16="http://schemas.microsoft.com/office/drawing/2014/main" id="{089B0B51-6D46-4BDD-B467-8AA6874E0D1A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Relaties leggen in Model view</a:t>
            </a:r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0EE83745-C4C6-4683-9691-AAE67165E10D}"/>
              </a:ext>
            </a:extLst>
          </p:cNvPr>
          <p:cNvSpPr/>
          <p:nvPr/>
        </p:nvSpPr>
        <p:spPr>
          <a:xfrm>
            <a:off x="318745" y="877565"/>
            <a:ext cx="7901020" cy="437555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Relaties leggen kan voor 1 – 1 , 1 – N, en N – M relaties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kunt maar op 1 veld een </a:t>
            </a:r>
            <a:r>
              <a:rPr lang="nl-NL" sz="1050" dirty="0" err="1"/>
              <a:t>join</a:t>
            </a:r>
            <a:r>
              <a:rPr lang="nl-NL" sz="1050" dirty="0"/>
              <a:t> leggen. Als je een </a:t>
            </a:r>
            <a:r>
              <a:rPr lang="nl-NL" sz="1050" dirty="0" err="1"/>
              <a:t>composite</a:t>
            </a:r>
            <a:r>
              <a:rPr lang="nl-NL" sz="1050" dirty="0"/>
              <a:t> </a:t>
            </a:r>
            <a:r>
              <a:rPr lang="nl-NL" sz="1050" dirty="0" err="1"/>
              <a:t>key</a:t>
            </a:r>
            <a:r>
              <a:rPr lang="nl-NL" sz="1050" dirty="0"/>
              <a:t> hebt moet je deze in </a:t>
            </a:r>
            <a:r>
              <a:rPr lang="nl-NL" sz="1050" dirty="0" err="1"/>
              <a:t>PowerQuery</a:t>
            </a:r>
            <a:r>
              <a:rPr lang="nl-NL" sz="1050" dirty="0"/>
              <a:t> Samenvoegen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Filter Richting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Keuze tussen single en </a:t>
            </a:r>
            <a:r>
              <a:rPr lang="nl-NL" sz="1050" dirty="0" err="1"/>
              <a:t>both</a:t>
            </a:r>
            <a:r>
              <a:rPr lang="nl-NL" sz="1050" dirty="0"/>
              <a:t>. 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Bij N:M relaties moet je dan ook vastleggen Welke tabel de bron en welke het doel is als je single kiest.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Actieve Relatie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Geef aan of standaard de relatie gebruikt moet worden.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Bij meerdere relaties tussen twee tabellen kan er maar één actief zijn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Referentiele integriteit (</a:t>
            </a:r>
            <a:r>
              <a:rPr lang="nl-NL" sz="1050" b="1" dirty="0" err="1"/>
              <a:t>Assume</a:t>
            </a:r>
            <a:r>
              <a:rPr lang="nl-NL" sz="1050" b="1" dirty="0"/>
              <a:t> </a:t>
            </a:r>
            <a:r>
              <a:rPr lang="nl-NL" sz="1050" b="1" dirty="0" err="1"/>
              <a:t>Referential</a:t>
            </a:r>
            <a:r>
              <a:rPr lang="nl-NL" sz="1050" b="1" dirty="0"/>
              <a:t> </a:t>
            </a:r>
            <a:r>
              <a:rPr lang="nl-NL" sz="1050" b="1" dirty="0" err="1"/>
              <a:t>Integrity</a:t>
            </a:r>
            <a:r>
              <a:rPr lang="nl-NL" sz="1050" b="1" dirty="0"/>
              <a:t>)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Voor Direct Query Scenario’s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Maakt JOIN efficiënter omdat in de onderliggende engine INNER JOIN gebruikt wordt in plaats van LEFT OUTER JOIN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 err="1"/>
              <a:t>Apply</a:t>
            </a:r>
            <a:r>
              <a:rPr lang="nl-NL" sz="1050" b="1" dirty="0"/>
              <a:t> Security in Both </a:t>
            </a:r>
            <a:r>
              <a:rPr lang="nl-NL" sz="1050" b="1" dirty="0" err="1"/>
              <a:t>Directions</a:t>
            </a:r>
            <a:endParaRPr lang="nl-NL" sz="1050" b="1" dirty="0"/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Werkt alleen als filter richting </a:t>
            </a:r>
            <a:r>
              <a:rPr lang="nl-NL" sz="1050" dirty="0" err="1"/>
              <a:t>both</a:t>
            </a:r>
            <a:r>
              <a:rPr lang="nl-NL" sz="1050" dirty="0"/>
              <a:t> is. 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Gebruik je in scenario’s als je </a:t>
            </a:r>
            <a:r>
              <a:rPr lang="nl-NL" sz="1050" dirty="0" err="1"/>
              <a:t>Authorization</a:t>
            </a:r>
            <a:r>
              <a:rPr lang="nl-NL" sz="1050" dirty="0"/>
              <a:t> </a:t>
            </a:r>
            <a:r>
              <a:rPr lang="nl-NL" sz="1050" dirty="0" err="1"/>
              <a:t>Roles</a:t>
            </a:r>
            <a:r>
              <a:rPr lang="nl-NL" sz="1050" dirty="0"/>
              <a:t> hebt.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Dan werkt de filter door naar de volgende dimensie tabel.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Limited Relations 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Als je tabellen van verschillende bronnen </a:t>
            </a:r>
            <a:r>
              <a:rPr lang="nl-NL" sz="1050" dirty="0" err="1"/>
              <a:t>linked</a:t>
            </a:r>
            <a:r>
              <a:rPr lang="nl-NL" sz="1050" dirty="0"/>
              <a:t>. Visuals gedragen zich anders bij ontbrekende dimensie regels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1ED992D-A8AE-41EA-A709-CA7146F60A29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ED992D-A8AE-41EA-A709-CA7146F60A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ep 44">
            <a:extLst>
              <a:ext uri="{FF2B5EF4-FFF2-40B4-BE49-F238E27FC236}">
                <a16:creationId xmlns:a16="http://schemas.microsoft.com/office/drawing/2014/main" id="{9C95A381-9FD4-3758-2ACD-C680D4ACEB61}"/>
              </a:ext>
            </a:extLst>
          </p:cNvPr>
          <p:cNvGrpSpPr/>
          <p:nvPr/>
        </p:nvGrpSpPr>
        <p:grpSpPr>
          <a:xfrm>
            <a:off x="338864" y="945043"/>
            <a:ext cx="180000" cy="180000"/>
            <a:chOff x="4558516" y="479735"/>
            <a:chExt cx="180000" cy="180000"/>
          </a:xfrm>
        </p:grpSpPr>
        <p:sp>
          <p:nvSpPr>
            <p:cNvPr id="39" name="Ovaal 45">
              <a:extLst>
                <a:ext uri="{FF2B5EF4-FFF2-40B4-BE49-F238E27FC236}">
                  <a16:creationId xmlns:a16="http://schemas.microsoft.com/office/drawing/2014/main" id="{BC228FC1-3953-3A47-72FE-119CD152E078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Ovaal 46">
              <a:extLst>
                <a:ext uri="{FF2B5EF4-FFF2-40B4-BE49-F238E27FC236}">
                  <a16:creationId xmlns:a16="http://schemas.microsoft.com/office/drawing/2014/main" id="{F4EE2918-ADCE-4392-3ECB-C231119D827E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4" name="Groep 18">
            <a:extLst>
              <a:ext uri="{FF2B5EF4-FFF2-40B4-BE49-F238E27FC236}">
                <a16:creationId xmlns:a16="http://schemas.microsoft.com/office/drawing/2014/main" id="{0D266268-586D-E8F8-CEE8-ABEFFD995EF4}"/>
              </a:ext>
            </a:extLst>
          </p:cNvPr>
          <p:cNvGrpSpPr/>
          <p:nvPr/>
        </p:nvGrpSpPr>
        <p:grpSpPr>
          <a:xfrm>
            <a:off x="351696" y="1426754"/>
            <a:ext cx="180000" cy="180000"/>
            <a:chOff x="4558516" y="479735"/>
            <a:chExt cx="180000" cy="180000"/>
          </a:xfrm>
        </p:grpSpPr>
        <p:sp>
          <p:nvSpPr>
            <p:cNvPr id="45" name="Ovaal 19">
              <a:extLst>
                <a:ext uri="{FF2B5EF4-FFF2-40B4-BE49-F238E27FC236}">
                  <a16:creationId xmlns:a16="http://schemas.microsoft.com/office/drawing/2014/main" id="{0DC8FA83-D0E9-35BA-D5CE-E72A2413F5C8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6" name="Ovaal 20">
              <a:extLst>
                <a:ext uri="{FF2B5EF4-FFF2-40B4-BE49-F238E27FC236}">
                  <a16:creationId xmlns:a16="http://schemas.microsoft.com/office/drawing/2014/main" id="{C58908F4-F9EC-AB72-30D9-0A84E7E24CD3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" name="Groep 18">
            <a:extLst>
              <a:ext uri="{FF2B5EF4-FFF2-40B4-BE49-F238E27FC236}">
                <a16:creationId xmlns:a16="http://schemas.microsoft.com/office/drawing/2014/main" id="{977BB697-5456-0CAA-5E53-169401263C6E}"/>
              </a:ext>
            </a:extLst>
          </p:cNvPr>
          <p:cNvGrpSpPr/>
          <p:nvPr/>
        </p:nvGrpSpPr>
        <p:grpSpPr>
          <a:xfrm>
            <a:off x="338864" y="2202828"/>
            <a:ext cx="180000" cy="180000"/>
            <a:chOff x="4558516" y="479735"/>
            <a:chExt cx="180000" cy="180000"/>
          </a:xfrm>
        </p:grpSpPr>
        <p:sp>
          <p:nvSpPr>
            <p:cNvPr id="7" name="Ovaal 19">
              <a:extLst>
                <a:ext uri="{FF2B5EF4-FFF2-40B4-BE49-F238E27FC236}">
                  <a16:creationId xmlns:a16="http://schemas.microsoft.com/office/drawing/2014/main" id="{378CD7F9-E454-F6F9-1B82-7B0D4BD65731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20">
              <a:extLst>
                <a:ext uri="{FF2B5EF4-FFF2-40B4-BE49-F238E27FC236}">
                  <a16:creationId xmlns:a16="http://schemas.microsoft.com/office/drawing/2014/main" id="{CF94C950-6D32-BDA3-7308-438B5BB9168E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9" name="Groep 18">
            <a:extLst>
              <a:ext uri="{FF2B5EF4-FFF2-40B4-BE49-F238E27FC236}">
                <a16:creationId xmlns:a16="http://schemas.microsoft.com/office/drawing/2014/main" id="{893FCB5E-8BA5-EF18-2543-28AAE4550722}"/>
              </a:ext>
            </a:extLst>
          </p:cNvPr>
          <p:cNvGrpSpPr/>
          <p:nvPr/>
        </p:nvGrpSpPr>
        <p:grpSpPr>
          <a:xfrm>
            <a:off x="315696" y="2935120"/>
            <a:ext cx="180000" cy="180000"/>
            <a:chOff x="4558516" y="479735"/>
            <a:chExt cx="180000" cy="180000"/>
          </a:xfrm>
        </p:grpSpPr>
        <p:sp>
          <p:nvSpPr>
            <p:cNvPr id="10" name="Ovaal 19">
              <a:extLst>
                <a:ext uri="{FF2B5EF4-FFF2-40B4-BE49-F238E27FC236}">
                  <a16:creationId xmlns:a16="http://schemas.microsoft.com/office/drawing/2014/main" id="{62B71490-7956-2E4C-FD72-117E0F3CA82D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Ovaal 20">
              <a:extLst>
                <a:ext uri="{FF2B5EF4-FFF2-40B4-BE49-F238E27FC236}">
                  <a16:creationId xmlns:a16="http://schemas.microsoft.com/office/drawing/2014/main" id="{EFC8D469-BD04-79CD-6D22-C549CCAEB347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" name="Groep 18">
            <a:extLst>
              <a:ext uri="{FF2B5EF4-FFF2-40B4-BE49-F238E27FC236}">
                <a16:creationId xmlns:a16="http://schemas.microsoft.com/office/drawing/2014/main" id="{4E0CC510-AB75-DF4D-D146-66AFF341DB23}"/>
              </a:ext>
            </a:extLst>
          </p:cNvPr>
          <p:cNvGrpSpPr/>
          <p:nvPr/>
        </p:nvGrpSpPr>
        <p:grpSpPr>
          <a:xfrm>
            <a:off x="337160" y="3714718"/>
            <a:ext cx="180000" cy="180000"/>
            <a:chOff x="4558516" y="479735"/>
            <a:chExt cx="180000" cy="180000"/>
          </a:xfrm>
        </p:grpSpPr>
        <p:sp>
          <p:nvSpPr>
            <p:cNvPr id="13" name="Ovaal 19">
              <a:extLst>
                <a:ext uri="{FF2B5EF4-FFF2-40B4-BE49-F238E27FC236}">
                  <a16:creationId xmlns:a16="http://schemas.microsoft.com/office/drawing/2014/main" id="{ED2A596C-5771-902A-7BFD-76E0180CC905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Ovaal 20">
              <a:extLst>
                <a:ext uri="{FF2B5EF4-FFF2-40B4-BE49-F238E27FC236}">
                  <a16:creationId xmlns:a16="http://schemas.microsoft.com/office/drawing/2014/main" id="{640C21C1-6392-A723-779C-22A31F08BBCD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6" name="Groep 18">
            <a:extLst>
              <a:ext uri="{FF2B5EF4-FFF2-40B4-BE49-F238E27FC236}">
                <a16:creationId xmlns:a16="http://schemas.microsoft.com/office/drawing/2014/main" id="{02278C23-3A17-A270-BCD6-EE6CE0556815}"/>
              </a:ext>
            </a:extLst>
          </p:cNvPr>
          <p:cNvGrpSpPr/>
          <p:nvPr/>
        </p:nvGrpSpPr>
        <p:grpSpPr>
          <a:xfrm>
            <a:off x="315696" y="4743319"/>
            <a:ext cx="180000" cy="180000"/>
            <a:chOff x="4558516" y="479735"/>
            <a:chExt cx="180000" cy="180000"/>
          </a:xfrm>
        </p:grpSpPr>
        <p:sp>
          <p:nvSpPr>
            <p:cNvPr id="17" name="Ovaal 19">
              <a:extLst>
                <a:ext uri="{FF2B5EF4-FFF2-40B4-BE49-F238E27FC236}">
                  <a16:creationId xmlns:a16="http://schemas.microsoft.com/office/drawing/2014/main" id="{DD4DA91B-5C0A-D4DC-7B95-C920CCA3EAED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Ovaal 20">
              <a:extLst>
                <a:ext uri="{FF2B5EF4-FFF2-40B4-BE49-F238E27FC236}">
                  <a16:creationId xmlns:a16="http://schemas.microsoft.com/office/drawing/2014/main" id="{3675F90D-4AA3-57CD-793E-F7F0D30827AB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75158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B8BC5-CEFF-5AF6-A33A-FD673F977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B00B1-14ED-05AA-52E4-AC3906CC6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3. (Data) Modelleren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31EC083F-AAA9-AA5D-A17E-2D1F7A54E062}"/>
              </a:ext>
            </a:extLst>
          </p:cNvPr>
          <p:cNvCxnSpPr>
            <a:cxnSpLocks/>
          </p:cNvCxnSpPr>
          <p:nvPr/>
        </p:nvCxnSpPr>
        <p:spPr>
          <a:xfrm>
            <a:off x="443412" y="1245811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15007349-87C9-38E4-7414-45F27F44382A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Relaties leggen in Model view</a:t>
            </a:r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C3FCB2E1-2AF0-D577-5AF8-5F145194DE33}"/>
              </a:ext>
            </a:extLst>
          </p:cNvPr>
          <p:cNvSpPr/>
          <p:nvPr/>
        </p:nvSpPr>
        <p:spPr>
          <a:xfrm>
            <a:off x="395604" y="1296703"/>
            <a:ext cx="7901020" cy="48885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 Direct query / Live / Import / Dual Mode /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Direct query -&gt; data is opgeslagen in bron systeem. Als je je rapport open worden </a:t>
            </a:r>
            <a:r>
              <a:rPr lang="nl-NL" sz="1050" dirty="0" err="1"/>
              <a:t>queries</a:t>
            </a:r>
            <a:r>
              <a:rPr lang="nl-NL" sz="1050" dirty="0"/>
              <a:t> naar systeem gestuurd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Live -&gt;  Is je verbinding met een </a:t>
            </a:r>
            <a:r>
              <a:rPr lang="nl-NL" sz="1050" dirty="0" err="1"/>
              <a:t>Semantic</a:t>
            </a:r>
            <a:r>
              <a:rPr lang="nl-NL" sz="1050" dirty="0"/>
              <a:t> model, </a:t>
            </a:r>
            <a:r>
              <a:rPr lang="nl-NL" sz="1050" dirty="0" err="1"/>
              <a:t>Azure</a:t>
            </a:r>
            <a:r>
              <a:rPr lang="nl-NL" sz="1050" dirty="0"/>
              <a:t> Analysis server, of on </a:t>
            </a:r>
            <a:r>
              <a:rPr lang="nl-NL" sz="1050" dirty="0" err="1"/>
              <a:t>premise</a:t>
            </a:r>
            <a:r>
              <a:rPr lang="nl-NL" sz="1050" dirty="0"/>
              <a:t> SQL Server Analysis Service (SSAS)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Import -&gt; Je laadt de gegevens in het datamodel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Import / Live is met alle opties voor DAX, Direct query is beperkt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Import / Live naar </a:t>
            </a:r>
            <a:r>
              <a:rPr lang="nl-NL" sz="1050" dirty="0" err="1"/>
              <a:t>Semantic</a:t>
            </a:r>
            <a:r>
              <a:rPr lang="nl-NL" sz="1050" dirty="0"/>
              <a:t> Dataset is het snelst want </a:t>
            </a:r>
            <a:r>
              <a:rPr lang="nl-NL" sz="1050" dirty="0" err="1"/>
              <a:t>PowerBI</a:t>
            </a:r>
            <a:r>
              <a:rPr lang="nl-NL" sz="1050" dirty="0"/>
              <a:t> laadt alles in memory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 err="1"/>
              <a:t>Composite</a:t>
            </a:r>
            <a:endParaRPr lang="nl-NL" sz="1050" b="1" dirty="0"/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maakt een nieuw datamodel dat bestaat uit een of meer andere datasets en eventueel nog andere gegevensbronnen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kan dan Direct Query / Import combineren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kunt een bestaande dataset combineren met eigen gegevens die je toevoegt (zie straks opdracht)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kunt een bestaande datamodel gebruiken en confidentiële informatie toevoegen. 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Dual Mode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Wordt gebruikt in een </a:t>
            </a:r>
            <a:r>
              <a:rPr lang="nl-NL" sz="1050" dirty="0" err="1"/>
              <a:t>composite</a:t>
            </a:r>
            <a:r>
              <a:rPr lang="nl-NL" sz="1050" dirty="0"/>
              <a:t> model. 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Je kunt een tabel als </a:t>
            </a:r>
            <a:r>
              <a:rPr lang="nl-NL" sz="1050" dirty="0" err="1"/>
              <a:t>dual</a:t>
            </a:r>
            <a:r>
              <a:rPr lang="nl-NL" sz="1050" dirty="0"/>
              <a:t> mode instellen. 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Op basis van de tabel waarmee het </a:t>
            </a:r>
            <a:r>
              <a:rPr lang="nl-NL" sz="1050" dirty="0" err="1"/>
              <a:t>gelinked</a:t>
            </a:r>
            <a:r>
              <a:rPr lang="nl-NL" sz="1050" dirty="0"/>
              <a:t> wordt </a:t>
            </a:r>
            <a:r>
              <a:rPr lang="nl-NL" sz="1050" dirty="0" err="1"/>
              <a:t>gedraagd</a:t>
            </a:r>
            <a:r>
              <a:rPr lang="nl-NL" sz="1050" dirty="0"/>
              <a:t> het zich als Direct Query of Import</a:t>
            </a:r>
          </a:p>
          <a:p>
            <a:pPr lvl="1" fontAlgn="ctr">
              <a:lnSpc>
                <a:spcPts val="1400"/>
              </a:lnSpc>
              <a:spcBef>
                <a:spcPts val="600"/>
              </a:spcBef>
            </a:pP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366B8E4-BEA1-858C-A10D-B38948391817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366B8E4-BEA1-858C-A10D-B389483918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ep 44">
            <a:extLst>
              <a:ext uri="{FF2B5EF4-FFF2-40B4-BE49-F238E27FC236}">
                <a16:creationId xmlns:a16="http://schemas.microsoft.com/office/drawing/2014/main" id="{79A765D8-61C6-3646-2F45-DFBF70219AE4}"/>
              </a:ext>
            </a:extLst>
          </p:cNvPr>
          <p:cNvGrpSpPr/>
          <p:nvPr/>
        </p:nvGrpSpPr>
        <p:grpSpPr>
          <a:xfrm>
            <a:off x="443412" y="1336225"/>
            <a:ext cx="180000" cy="180000"/>
            <a:chOff x="4558516" y="479735"/>
            <a:chExt cx="180000" cy="180000"/>
          </a:xfrm>
        </p:grpSpPr>
        <p:sp>
          <p:nvSpPr>
            <p:cNvPr id="39" name="Ovaal 45">
              <a:extLst>
                <a:ext uri="{FF2B5EF4-FFF2-40B4-BE49-F238E27FC236}">
                  <a16:creationId xmlns:a16="http://schemas.microsoft.com/office/drawing/2014/main" id="{0D4C0E44-A960-7FA7-EC1A-C6BB453E10E8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Ovaal 46">
              <a:extLst>
                <a:ext uri="{FF2B5EF4-FFF2-40B4-BE49-F238E27FC236}">
                  <a16:creationId xmlns:a16="http://schemas.microsoft.com/office/drawing/2014/main" id="{6485E760-17CF-42E2-D1B9-66D9621D1743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4" name="Groep 18">
            <a:extLst>
              <a:ext uri="{FF2B5EF4-FFF2-40B4-BE49-F238E27FC236}">
                <a16:creationId xmlns:a16="http://schemas.microsoft.com/office/drawing/2014/main" id="{FB9E913B-78D3-BB71-5B5B-32ED61491EB2}"/>
              </a:ext>
            </a:extLst>
          </p:cNvPr>
          <p:cNvGrpSpPr/>
          <p:nvPr/>
        </p:nvGrpSpPr>
        <p:grpSpPr>
          <a:xfrm>
            <a:off x="443412" y="2887349"/>
            <a:ext cx="180000" cy="180000"/>
            <a:chOff x="4558516" y="479735"/>
            <a:chExt cx="180000" cy="180000"/>
          </a:xfrm>
        </p:grpSpPr>
        <p:sp>
          <p:nvSpPr>
            <p:cNvPr id="45" name="Ovaal 19">
              <a:extLst>
                <a:ext uri="{FF2B5EF4-FFF2-40B4-BE49-F238E27FC236}">
                  <a16:creationId xmlns:a16="http://schemas.microsoft.com/office/drawing/2014/main" id="{BE073A83-F628-A33A-6D0D-0D2FB933A1F8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6" name="Ovaal 20">
              <a:extLst>
                <a:ext uri="{FF2B5EF4-FFF2-40B4-BE49-F238E27FC236}">
                  <a16:creationId xmlns:a16="http://schemas.microsoft.com/office/drawing/2014/main" id="{23DE2AF0-8ADC-C5E5-B0D8-8CF055CE548D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6" name="Groep 18">
            <a:extLst>
              <a:ext uri="{FF2B5EF4-FFF2-40B4-BE49-F238E27FC236}">
                <a16:creationId xmlns:a16="http://schemas.microsoft.com/office/drawing/2014/main" id="{B83BD2AC-A2D9-D2F1-8135-B81B1E6B8F31}"/>
              </a:ext>
            </a:extLst>
          </p:cNvPr>
          <p:cNvGrpSpPr/>
          <p:nvPr/>
        </p:nvGrpSpPr>
        <p:grpSpPr>
          <a:xfrm>
            <a:off x="435182" y="4150999"/>
            <a:ext cx="180000" cy="180000"/>
            <a:chOff x="4558516" y="479735"/>
            <a:chExt cx="180000" cy="180000"/>
          </a:xfrm>
        </p:grpSpPr>
        <p:sp>
          <p:nvSpPr>
            <p:cNvPr id="7" name="Ovaal 19">
              <a:extLst>
                <a:ext uri="{FF2B5EF4-FFF2-40B4-BE49-F238E27FC236}">
                  <a16:creationId xmlns:a16="http://schemas.microsoft.com/office/drawing/2014/main" id="{EEE1F9B6-1078-1D64-C346-9FDD52AA3603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20">
              <a:extLst>
                <a:ext uri="{FF2B5EF4-FFF2-40B4-BE49-F238E27FC236}">
                  <a16:creationId xmlns:a16="http://schemas.microsoft.com/office/drawing/2014/main" id="{5F977A26-D2F6-63DD-043A-EBD89640D4D0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56115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62829-DC0C-5C7C-0F17-A9D6A9343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F48C7-B2E3-7D3A-BC17-69C28374A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3. (Data) Modelleren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CDD26809-7CC8-B9F3-6AF2-7469998EF523}"/>
              </a:ext>
            </a:extLst>
          </p:cNvPr>
          <p:cNvCxnSpPr>
            <a:cxnSpLocks/>
          </p:cNvCxnSpPr>
          <p:nvPr/>
        </p:nvCxnSpPr>
        <p:spPr>
          <a:xfrm>
            <a:off x="443412" y="1245811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29746CA6-50B5-8472-BB23-011CCBEDCF07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Objecten in de Power BI Service</a:t>
            </a:r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D18C7789-46C9-5F9E-45B8-88C7257B2BA7}"/>
              </a:ext>
            </a:extLst>
          </p:cNvPr>
          <p:cNvSpPr/>
          <p:nvPr/>
        </p:nvSpPr>
        <p:spPr>
          <a:xfrm>
            <a:off x="442482" y="1317495"/>
            <a:ext cx="5220910" cy="36061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Data Flow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Maak transformaties herbruikbaar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1 bron van waarheid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Koppel laden van bron los van laden in model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Data mart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Tussenopslag van </a:t>
            </a:r>
            <a:r>
              <a:rPr lang="nl-NL" sz="1050" dirty="0" err="1"/>
              <a:t>gegegens</a:t>
            </a:r>
            <a:r>
              <a:rPr lang="nl-NL" sz="1050" dirty="0"/>
              <a:t>. Gebruikers kunnen deze als bron oppakken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Grote dataset voor </a:t>
            </a:r>
            <a:r>
              <a:rPr lang="nl-NL" sz="1050" dirty="0" err="1"/>
              <a:t>self-service</a:t>
            </a:r>
            <a:r>
              <a:rPr lang="nl-NL" sz="1050" dirty="0"/>
              <a:t> gebruikers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Haalt complexiteit weg bij Semantische modellen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Split model /  </a:t>
            </a:r>
            <a:r>
              <a:rPr lang="nl-NL" sz="1050" b="1" dirty="0" err="1"/>
              <a:t>Thin</a:t>
            </a:r>
            <a:r>
              <a:rPr lang="nl-NL" sz="1050" b="1" dirty="0"/>
              <a:t> Report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Een rapport is nu een klein bestand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Het is makkelijker om met meerdere mensen te werken</a:t>
            </a: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endParaRPr lang="nl-NL" sz="1050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F49BA6-C83F-53D4-CB10-3185C16D0E90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F49BA6-C83F-53D4-CB10-3185C16D0E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ep 44">
            <a:extLst>
              <a:ext uri="{FF2B5EF4-FFF2-40B4-BE49-F238E27FC236}">
                <a16:creationId xmlns:a16="http://schemas.microsoft.com/office/drawing/2014/main" id="{F86C1F8D-3088-E1C7-4AC7-C8D9D7600EB3}"/>
              </a:ext>
            </a:extLst>
          </p:cNvPr>
          <p:cNvGrpSpPr/>
          <p:nvPr/>
        </p:nvGrpSpPr>
        <p:grpSpPr>
          <a:xfrm>
            <a:off x="476631" y="1336884"/>
            <a:ext cx="180000" cy="180000"/>
            <a:chOff x="4558516" y="479735"/>
            <a:chExt cx="180000" cy="180000"/>
          </a:xfrm>
        </p:grpSpPr>
        <p:sp>
          <p:nvSpPr>
            <p:cNvPr id="39" name="Ovaal 45">
              <a:extLst>
                <a:ext uri="{FF2B5EF4-FFF2-40B4-BE49-F238E27FC236}">
                  <a16:creationId xmlns:a16="http://schemas.microsoft.com/office/drawing/2014/main" id="{35658D65-4428-90D9-4F0E-7B9502E4A40A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Ovaal 46">
              <a:extLst>
                <a:ext uri="{FF2B5EF4-FFF2-40B4-BE49-F238E27FC236}">
                  <a16:creationId xmlns:a16="http://schemas.microsoft.com/office/drawing/2014/main" id="{8DE02C91-982A-5911-F599-0EFA02D24F3D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1" name="Groep 15">
            <a:extLst>
              <a:ext uri="{FF2B5EF4-FFF2-40B4-BE49-F238E27FC236}">
                <a16:creationId xmlns:a16="http://schemas.microsoft.com/office/drawing/2014/main" id="{618D8D40-853B-DF0C-927A-B82C3AA7FD10}"/>
              </a:ext>
            </a:extLst>
          </p:cNvPr>
          <p:cNvGrpSpPr/>
          <p:nvPr/>
        </p:nvGrpSpPr>
        <p:grpSpPr>
          <a:xfrm>
            <a:off x="476631" y="2391750"/>
            <a:ext cx="180000" cy="180000"/>
            <a:chOff x="4558516" y="479735"/>
            <a:chExt cx="180000" cy="180000"/>
          </a:xfrm>
        </p:grpSpPr>
        <p:sp>
          <p:nvSpPr>
            <p:cNvPr id="42" name="Ovaal 16">
              <a:extLst>
                <a:ext uri="{FF2B5EF4-FFF2-40B4-BE49-F238E27FC236}">
                  <a16:creationId xmlns:a16="http://schemas.microsoft.com/office/drawing/2014/main" id="{FEB5E8FC-6E50-6609-6DBE-316DEE3E6574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Ovaal 17">
              <a:extLst>
                <a:ext uri="{FF2B5EF4-FFF2-40B4-BE49-F238E27FC236}">
                  <a16:creationId xmlns:a16="http://schemas.microsoft.com/office/drawing/2014/main" id="{731FBB1B-ADC2-9AE1-134C-8D2CF0474AD0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2050" name="Picture 2" descr="Diagram met datamarts en power BI-relatie.">
            <a:extLst>
              <a:ext uri="{FF2B5EF4-FFF2-40B4-BE49-F238E27FC236}">
                <a16:creationId xmlns:a16="http://schemas.microsoft.com/office/drawing/2014/main" id="{CE298B71-BFBD-0437-4D63-BC0AD5C1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894" y="3454400"/>
            <a:ext cx="3788656" cy="111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ep 15">
            <a:extLst>
              <a:ext uri="{FF2B5EF4-FFF2-40B4-BE49-F238E27FC236}">
                <a16:creationId xmlns:a16="http://schemas.microsoft.com/office/drawing/2014/main" id="{E1F5B7AE-FD3A-D77B-AA97-F3EC254BF501}"/>
              </a:ext>
            </a:extLst>
          </p:cNvPr>
          <p:cNvGrpSpPr/>
          <p:nvPr/>
        </p:nvGrpSpPr>
        <p:grpSpPr>
          <a:xfrm>
            <a:off x="479412" y="3660258"/>
            <a:ext cx="180000" cy="180000"/>
            <a:chOff x="4558516" y="479735"/>
            <a:chExt cx="180000" cy="180000"/>
          </a:xfrm>
        </p:grpSpPr>
        <p:sp>
          <p:nvSpPr>
            <p:cNvPr id="7" name="Ovaal 16">
              <a:extLst>
                <a:ext uri="{FF2B5EF4-FFF2-40B4-BE49-F238E27FC236}">
                  <a16:creationId xmlns:a16="http://schemas.microsoft.com/office/drawing/2014/main" id="{2193D835-BE0C-1CC6-C070-5F8032E7E978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17">
              <a:extLst>
                <a:ext uri="{FF2B5EF4-FFF2-40B4-BE49-F238E27FC236}">
                  <a16:creationId xmlns:a16="http://schemas.microsoft.com/office/drawing/2014/main" id="{E11734C9-8DAC-9CF8-D3D1-0EA1AFFD7D68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08304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B364F-DB41-4D53-BDD2-ED5B26EA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3. Semantisch model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07B25EBE-67B9-48CC-885C-C93F7BB48777}"/>
              </a:ext>
            </a:extLst>
          </p:cNvPr>
          <p:cNvCxnSpPr>
            <a:cxnSpLocks/>
          </p:cNvCxnSpPr>
          <p:nvPr/>
        </p:nvCxnSpPr>
        <p:spPr>
          <a:xfrm>
            <a:off x="443412" y="1245811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2">
            <a:extLst>
              <a:ext uri="{FF2B5EF4-FFF2-40B4-BE49-F238E27FC236}">
                <a16:creationId xmlns:a16="http://schemas.microsoft.com/office/drawing/2014/main" id="{0EE83745-C4C6-4683-9691-AAE67165E10D}"/>
              </a:ext>
            </a:extLst>
          </p:cNvPr>
          <p:cNvSpPr/>
          <p:nvPr/>
        </p:nvSpPr>
        <p:spPr>
          <a:xfrm>
            <a:off x="385772" y="1296702"/>
            <a:ext cx="5481956" cy="283667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Naming conventions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Gebruik veelzeggende nette namen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Performance optimalisatie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Normalisatie : een beter model maakt eenvoudiger DAX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Minimalisatie: neem alleen op wat je nodig hebt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Aggregeren: zorgt voor minder regels en dus betere performance.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Juiste data opslag/query methode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Documenteer je model: Ook waarom je iets doet.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Gebruik Zoekveld in Data pane</a:t>
            </a: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endParaRPr lang="nl-NL" sz="1050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dirty="0"/>
          </a:p>
        </p:txBody>
      </p:sp>
      <p:sp>
        <p:nvSpPr>
          <p:cNvPr id="8" name="Tekstvak 59">
            <a:extLst>
              <a:ext uri="{FF2B5EF4-FFF2-40B4-BE49-F238E27FC236}">
                <a16:creationId xmlns:a16="http://schemas.microsoft.com/office/drawing/2014/main" id="{8E2643F5-61E9-C13B-F3C3-580C4A5D8ACD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Best practices</a:t>
            </a:r>
          </a:p>
        </p:txBody>
      </p:sp>
      <p:pic>
        <p:nvPicPr>
          <p:cNvPr id="12290" name="Picture 2" descr="Best Practices in the Self-Help Industry – SEEK Safely">
            <a:extLst>
              <a:ext uri="{FF2B5EF4-FFF2-40B4-BE49-F238E27FC236}">
                <a16:creationId xmlns:a16="http://schemas.microsoft.com/office/drawing/2014/main" id="{B1010CA0-CAD0-4EE8-DE9B-72D39948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87" y="1665032"/>
            <a:ext cx="26670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11A249-A82F-ADAA-08AD-656E15548124}"/>
              </a:ext>
            </a:extLst>
          </p:cNvPr>
          <p:cNvSpPr/>
          <p:nvPr/>
        </p:nvSpPr>
        <p:spPr>
          <a:xfrm>
            <a:off x="5490088" y="1665033"/>
            <a:ext cx="2667000" cy="2305050"/>
          </a:xfrm>
          <a:prstGeom prst="rect">
            <a:avLst/>
          </a:prstGeom>
          <a:noFill/>
          <a:ln w="12700">
            <a:gradFill>
              <a:gsLst>
                <a:gs pos="0">
                  <a:srgbClr val="F58434"/>
                </a:gs>
                <a:gs pos="51000">
                  <a:schemeClr val="bg1"/>
                </a:gs>
                <a:gs pos="100000">
                  <a:srgbClr val="00ADE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0" name="Groep 18">
            <a:extLst>
              <a:ext uri="{FF2B5EF4-FFF2-40B4-BE49-F238E27FC236}">
                <a16:creationId xmlns:a16="http://schemas.microsoft.com/office/drawing/2014/main" id="{ADF74419-E4EF-26C7-EE9F-4787DC6FF4C0}"/>
              </a:ext>
            </a:extLst>
          </p:cNvPr>
          <p:cNvGrpSpPr/>
          <p:nvPr/>
        </p:nvGrpSpPr>
        <p:grpSpPr>
          <a:xfrm>
            <a:off x="897855" y="1645921"/>
            <a:ext cx="127222" cy="128049"/>
            <a:chOff x="4558516" y="479735"/>
            <a:chExt cx="180000" cy="180000"/>
          </a:xfrm>
        </p:grpSpPr>
        <p:sp>
          <p:nvSpPr>
            <p:cNvPr id="11" name="Ovaal 19">
              <a:extLst>
                <a:ext uri="{FF2B5EF4-FFF2-40B4-BE49-F238E27FC236}">
                  <a16:creationId xmlns:a16="http://schemas.microsoft.com/office/drawing/2014/main" id="{0B0E64B9-91FF-45FB-3E4C-541659D89673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Ovaal 20">
              <a:extLst>
                <a:ext uri="{FF2B5EF4-FFF2-40B4-BE49-F238E27FC236}">
                  <a16:creationId xmlns:a16="http://schemas.microsoft.com/office/drawing/2014/main" id="{D0AA0438-31EC-6161-A3BF-A11A6D6D87D9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" name="Groep 18">
            <a:extLst>
              <a:ext uri="{FF2B5EF4-FFF2-40B4-BE49-F238E27FC236}">
                <a16:creationId xmlns:a16="http://schemas.microsoft.com/office/drawing/2014/main" id="{6F62EB75-D1E1-A7D5-5DC3-A35094BBF44F}"/>
              </a:ext>
            </a:extLst>
          </p:cNvPr>
          <p:cNvGrpSpPr/>
          <p:nvPr/>
        </p:nvGrpSpPr>
        <p:grpSpPr>
          <a:xfrm>
            <a:off x="897856" y="2157824"/>
            <a:ext cx="127222" cy="128049"/>
            <a:chOff x="4558516" y="479735"/>
            <a:chExt cx="180000" cy="180000"/>
          </a:xfrm>
        </p:grpSpPr>
        <p:sp>
          <p:nvSpPr>
            <p:cNvPr id="14" name="Ovaal 19">
              <a:extLst>
                <a:ext uri="{FF2B5EF4-FFF2-40B4-BE49-F238E27FC236}">
                  <a16:creationId xmlns:a16="http://schemas.microsoft.com/office/drawing/2014/main" id="{C4483304-6634-3411-0C60-32C2709F87C5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Ovaal 20">
              <a:extLst>
                <a:ext uri="{FF2B5EF4-FFF2-40B4-BE49-F238E27FC236}">
                  <a16:creationId xmlns:a16="http://schemas.microsoft.com/office/drawing/2014/main" id="{EB06C5BF-4EDC-919A-AFB1-323BDEDBD356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ep 18">
            <a:extLst>
              <a:ext uri="{FF2B5EF4-FFF2-40B4-BE49-F238E27FC236}">
                <a16:creationId xmlns:a16="http://schemas.microsoft.com/office/drawing/2014/main" id="{5338B92D-3ED9-359B-4BEE-D86F45AB3565}"/>
              </a:ext>
            </a:extLst>
          </p:cNvPr>
          <p:cNvGrpSpPr/>
          <p:nvPr/>
        </p:nvGrpSpPr>
        <p:grpSpPr>
          <a:xfrm>
            <a:off x="897854" y="2406409"/>
            <a:ext cx="127222" cy="128049"/>
            <a:chOff x="4558516" y="479735"/>
            <a:chExt cx="180000" cy="180000"/>
          </a:xfrm>
        </p:grpSpPr>
        <p:sp>
          <p:nvSpPr>
            <p:cNvPr id="18" name="Ovaal 19">
              <a:extLst>
                <a:ext uri="{FF2B5EF4-FFF2-40B4-BE49-F238E27FC236}">
                  <a16:creationId xmlns:a16="http://schemas.microsoft.com/office/drawing/2014/main" id="{84CB24A9-B406-D319-776D-2A0E3B6BDF1B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Ovaal 20">
              <a:extLst>
                <a:ext uri="{FF2B5EF4-FFF2-40B4-BE49-F238E27FC236}">
                  <a16:creationId xmlns:a16="http://schemas.microsoft.com/office/drawing/2014/main" id="{80219FAC-0D18-F626-7CE5-58ECAC334D32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0" name="Groep 18">
            <a:extLst>
              <a:ext uri="{FF2B5EF4-FFF2-40B4-BE49-F238E27FC236}">
                <a16:creationId xmlns:a16="http://schemas.microsoft.com/office/drawing/2014/main" id="{960B718D-298F-B840-BB9B-2170AAA4DE6F}"/>
              </a:ext>
            </a:extLst>
          </p:cNvPr>
          <p:cNvGrpSpPr/>
          <p:nvPr/>
        </p:nvGrpSpPr>
        <p:grpSpPr>
          <a:xfrm>
            <a:off x="897854" y="2651015"/>
            <a:ext cx="127222" cy="128049"/>
            <a:chOff x="4558516" y="479735"/>
            <a:chExt cx="180000" cy="180000"/>
          </a:xfrm>
        </p:grpSpPr>
        <p:sp>
          <p:nvSpPr>
            <p:cNvPr id="21" name="Ovaal 19">
              <a:extLst>
                <a:ext uri="{FF2B5EF4-FFF2-40B4-BE49-F238E27FC236}">
                  <a16:creationId xmlns:a16="http://schemas.microsoft.com/office/drawing/2014/main" id="{2805A0A8-8F5A-F447-7E2B-60370DDA336E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" name="Ovaal 20">
              <a:extLst>
                <a:ext uri="{FF2B5EF4-FFF2-40B4-BE49-F238E27FC236}">
                  <a16:creationId xmlns:a16="http://schemas.microsoft.com/office/drawing/2014/main" id="{D260B00A-F905-013B-0E5A-614955296673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3" name="Groep 18">
            <a:extLst>
              <a:ext uri="{FF2B5EF4-FFF2-40B4-BE49-F238E27FC236}">
                <a16:creationId xmlns:a16="http://schemas.microsoft.com/office/drawing/2014/main" id="{A16F824F-7A04-BDB7-77DF-768DDF25C9EB}"/>
              </a:ext>
            </a:extLst>
          </p:cNvPr>
          <p:cNvGrpSpPr/>
          <p:nvPr/>
        </p:nvGrpSpPr>
        <p:grpSpPr>
          <a:xfrm>
            <a:off x="899632" y="2904379"/>
            <a:ext cx="127222" cy="128049"/>
            <a:chOff x="4558516" y="479735"/>
            <a:chExt cx="180000" cy="180000"/>
          </a:xfrm>
        </p:grpSpPr>
        <p:sp>
          <p:nvSpPr>
            <p:cNvPr id="24" name="Ovaal 19">
              <a:extLst>
                <a:ext uri="{FF2B5EF4-FFF2-40B4-BE49-F238E27FC236}">
                  <a16:creationId xmlns:a16="http://schemas.microsoft.com/office/drawing/2014/main" id="{76F71560-A27E-9CF2-CAAB-2C72D9E76C64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Ovaal 20">
              <a:extLst>
                <a:ext uri="{FF2B5EF4-FFF2-40B4-BE49-F238E27FC236}">
                  <a16:creationId xmlns:a16="http://schemas.microsoft.com/office/drawing/2014/main" id="{8BA361B9-8B63-D603-E475-C2E946E13EFD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2" name="Groep 121">
            <a:extLst>
              <a:ext uri="{FF2B5EF4-FFF2-40B4-BE49-F238E27FC236}">
                <a16:creationId xmlns:a16="http://schemas.microsoft.com/office/drawing/2014/main" id="{51DF570D-5118-075A-0A31-7114528AC0ED}"/>
              </a:ext>
            </a:extLst>
          </p:cNvPr>
          <p:cNvGrpSpPr/>
          <p:nvPr/>
        </p:nvGrpSpPr>
        <p:grpSpPr>
          <a:xfrm>
            <a:off x="433581" y="1363031"/>
            <a:ext cx="180000" cy="180000"/>
            <a:chOff x="4558516" y="479735"/>
            <a:chExt cx="180000" cy="180000"/>
          </a:xfrm>
        </p:grpSpPr>
        <p:sp>
          <p:nvSpPr>
            <p:cNvPr id="33" name="Ovaal 122">
              <a:extLst>
                <a:ext uri="{FF2B5EF4-FFF2-40B4-BE49-F238E27FC236}">
                  <a16:creationId xmlns:a16="http://schemas.microsoft.com/office/drawing/2014/main" id="{284AE170-541C-5A7D-25E0-4D9C63193695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Ovaal 123">
              <a:extLst>
                <a:ext uri="{FF2B5EF4-FFF2-40B4-BE49-F238E27FC236}">
                  <a16:creationId xmlns:a16="http://schemas.microsoft.com/office/drawing/2014/main" id="{29913332-2850-1686-2D23-04926278EA05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5" name="Groep 121">
            <a:extLst>
              <a:ext uri="{FF2B5EF4-FFF2-40B4-BE49-F238E27FC236}">
                <a16:creationId xmlns:a16="http://schemas.microsoft.com/office/drawing/2014/main" id="{725E8994-EEAC-E6D3-8915-ECBEAAED0C05}"/>
              </a:ext>
            </a:extLst>
          </p:cNvPr>
          <p:cNvGrpSpPr/>
          <p:nvPr/>
        </p:nvGrpSpPr>
        <p:grpSpPr>
          <a:xfrm>
            <a:off x="433581" y="1877886"/>
            <a:ext cx="180000" cy="180000"/>
            <a:chOff x="4558516" y="479735"/>
            <a:chExt cx="180000" cy="180000"/>
          </a:xfrm>
        </p:grpSpPr>
        <p:sp>
          <p:nvSpPr>
            <p:cNvPr id="36" name="Ovaal 122">
              <a:extLst>
                <a:ext uri="{FF2B5EF4-FFF2-40B4-BE49-F238E27FC236}">
                  <a16:creationId xmlns:a16="http://schemas.microsoft.com/office/drawing/2014/main" id="{F82EA316-CBB2-7A34-F1FF-41A95B37BCE8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Ovaal 123">
              <a:extLst>
                <a:ext uri="{FF2B5EF4-FFF2-40B4-BE49-F238E27FC236}">
                  <a16:creationId xmlns:a16="http://schemas.microsoft.com/office/drawing/2014/main" id="{75A70D50-4CB9-2231-3608-6DC24E6F2D43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8" name="Groep 121">
            <a:extLst>
              <a:ext uri="{FF2B5EF4-FFF2-40B4-BE49-F238E27FC236}">
                <a16:creationId xmlns:a16="http://schemas.microsoft.com/office/drawing/2014/main" id="{8F6B3360-1EA8-539F-E043-98369F1FD7B5}"/>
              </a:ext>
            </a:extLst>
          </p:cNvPr>
          <p:cNvGrpSpPr/>
          <p:nvPr/>
        </p:nvGrpSpPr>
        <p:grpSpPr>
          <a:xfrm>
            <a:off x="433581" y="3142670"/>
            <a:ext cx="180000" cy="180000"/>
            <a:chOff x="4558516" y="479735"/>
            <a:chExt cx="180000" cy="180000"/>
          </a:xfrm>
        </p:grpSpPr>
        <p:sp>
          <p:nvSpPr>
            <p:cNvPr id="39" name="Ovaal 122">
              <a:extLst>
                <a:ext uri="{FF2B5EF4-FFF2-40B4-BE49-F238E27FC236}">
                  <a16:creationId xmlns:a16="http://schemas.microsoft.com/office/drawing/2014/main" id="{FFB148DC-F065-C2D9-1E6B-16686A8DB805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Ovaal 123">
              <a:extLst>
                <a:ext uri="{FF2B5EF4-FFF2-40B4-BE49-F238E27FC236}">
                  <a16:creationId xmlns:a16="http://schemas.microsoft.com/office/drawing/2014/main" id="{0793ABDE-BD4C-1D01-53CF-94D42A35AD14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41" name="Groep 121">
            <a:extLst>
              <a:ext uri="{FF2B5EF4-FFF2-40B4-BE49-F238E27FC236}">
                <a16:creationId xmlns:a16="http://schemas.microsoft.com/office/drawing/2014/main" id="{A68D30AE-6EEA-2549-E62D-6F34AD47AE51}"/>
              </a:ext>
            </a:extLst>
          </p:cNvPr>
          <p:cNvGrpSpPr/>
          <p:nvPr/>
        </p:nvGrpSpPr>
        <p:grpSpPr>
          <a:xfrm>
            <a:off x="433581" y="3407362"/>
            <a:ext cx="180000" cy="180000"/>
            <a:chOff x="4558516" y="479735"/>
            <a:chExt cx="180000" cy="180000"/>
          </a:xfrm>
        </p:grpSpPr>
        <p:sp>
          <p:nvSpPr>
            <p:cNvPr id="42" name="Ovaal 122">
              <a:extLst>
                <a:ext uri="{FF2B5EF4-FFF2-40B4-BE49-F238E27FC236}">
                  <a16:creationId xmlns:a16="http://schemas.microsoft.com/office/drawing/2014/main" id="{860EFB7C-64D7-9F6B-BD1A-F7C5853369EF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Ovaal 123">
              <a:extLst>
                <a:ext uri="{FF2B5EF4-FFF2-40B4-BE49-F238E27FC236}">
                  <a16:creationId xmlns:a16="http://schemas.microsoft.com/office/drawing/2014/main" id="{E68E81D9-3362-9569-9D9C-6DDB94917E07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9660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525B-21D2-FA7B-D8A6-A29CEF1E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DCF36-9D40-9650-4320-E61DAA239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2" y="109250"/>
            <a:ext cx="5441074" cy="465379"/>
          </a:xfrm>
        </p:spPr>
        <p:txBody>
          <a:bodyPr/>
          <a:lstStyle/>
          <a:p>
            <a:r>
              <a:rPr lang="nl-NL" sz="2800" dirty="0"/>
              <a:t>4. DAX (Data Analysis </a:t>
            </a:r>
            <a:r>
              <a:rPr lang="nl-NL" sz="2800" dirty="0" err="1"/>
              <a:t>eXpressions</a:t>
            </a:r>
            <a:r>
              <a:rPr lang="nl-NL" sz="2800" dirty="0"/>
              <a:t>)</a:t>
            </a:r>
            <a:endParaRPr lang="en-GB" sz="2800" dirty="0"/>
          </a:p>
        </p:txBody>
      </p:sp>
      <p:cxnSp>
        <p:nvCxnSpPr>
          <p:cNvPr id="3" name="Rechte verbindingslijn 43">
            <a:extLst>
              <a:ext uri="{FF2B5EF4-FFF2-40B4-BE49-F238E27FC236}">
                <a16:creationId xmlns:a16="http://schemas.microsoft.com/office/drawing/2014/main" id="{7477ED27-6760-2931-A6F6-58C329AED9FF}"/>
              </a:ext>
            </a:extLst>
          </p:cNvPr>
          <p:cNvCxnSpPr>
            <a:cxnSpLocks/>
          </p:cNvCxnSpPr>
          <p:nvPr/>
        </p:nvCxnSpPr>
        <p:spPr>
          <a:xfrm>
            <a:off x="443412" y="1245811"/>
            <a:ext cx="4936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vak 59">
            <a:extLst>
              <a:ext uri="{FF2B5EF4-FFF2-40B4-BE49-F238E27FC236}">
                <a16:creationId xmlns:a16="http://schemas.microsoft.com/office/drawing/2014/main" id="{3A0B2A2B-1DD1-C97D-8229-316DDBEC3F88}"/>
              </a:ext>
            </a:extLst>
          </p:cNvPr>
          <p:cNvSpPr txBox="1"/>
          <p:nvPr/>
        </p:nvSpPr>
        <p:spPr>
          <a:xfrm>
            <a:off x="757510" y="574629"/>
            <a:ext cx="4454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Hoe werkt DAX</a:t>
            </a:r>
          </a:p>
        </p:txBody>
      </p:sp>
      <p:sp>
        <p:nvSpPr>
          <p:cNvPr id="5" name="Rechthoek 42">
            <a:extLst>
              <a:ext uri="{FF2B5EF4-FFF2-40B4-BE49-F238E27FC236}">
                <a16:creationId xmlns:a16="http://schemas.microsoft.com/office/drawing/2014/main" id="{DCA13355-9D5F-6C9B-4D1E-3EB4AA8A849E}"/>
              </a:ext>
            </a:extLst>
          </p:cNvPr>
          <p:cNvSpPr/>
          <p:nvPr/>
        </p:nvSpPr>
        <p:spPr>
          <a:xfrm>
            <a:off x="395604" y="1296703"/>
            <a:ext cx="5481956" cy="42986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 err="1"/>
              <a:t>PowerBI</a:t>
            </a:r>
            <a:r>
              <a:rPr lang="nl-NL" sz="1050" b="1" dirty="0"/>
              <a:t> stuurt de DAX query naar de Analysis Service engine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Deze bevat het semantisch model. 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Het genereert een executieplan</a:t>
            </a:r>
          </a:p>
          <a:p>
            <a:pPr marL="628650" lvl="1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dirty="0"/>
              <a:t>Het plan wordt uitgevoerd door de </a:t>
            </a:r>
            <a:r>
              <a:rPr lang="nl-NL" sz="1050" dirty="0" err="1"/>
              <a:t>Formula</a:t>
            </a:r>
            <a:r>
              <a:rPr lang="nl-NL" sz="1050" dirty="0"/>
              <a:t> Engine en de Storage Engine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 err="1"/>
              <a:t>Formula</a:t>
            </a:r>
            <a:r>
              <a:rPr lang="nl-NL" sz="1050" b="1" dirty="0"/>
              <a:t> Engine</a:t>
            </a: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r>
              <a:rPr lang="nl-NL" sz="1050" dirty="0"/>
              <a:t>	Iedere stap in het executie plan correspondeert met een stap die de engine uitvoert</a:t>
            </a: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r>
              <a:rPr lang="nl-NL" sz="1050" dirty="0"/>
              <a:t>	Als er data nodig is voor een stap dan stuurt de engine een verzoek naar de storage</a:t>
            </a:r>
            <a:br>
              <a:rPr lang="nl-NL" sz="1050" dirty="0"/>
            </a:br>
            <a:r>
              <a:rPr lang="nl-NL" sz="1050" dirty="0"/>
              <a:t>	 engine</a:t>
            </a:r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NL" sz="1050" b="1" dirty="0"/>
              <a:t>Storage Engine</a:t>
            </a: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r>
              <a:rPr lang="nl-NL" sz="1050" dirty="0"/>
              <a:t>	scan de database en produceer de datacache op verzoek van de </a:t>
            </a:r>
            <a:r>
              <a:rPr lang="nl-NL" sz="1050" dirty="0" err="1"/>
              <a:t>formula</a:t>
            </a:r>
            <a:r>
              <a:rPr lang="nl-NL" sz="1050" dirty="0"/>
              <a:t> engine</a:t>
            </a: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r>
              <a:rPr lang="nl-NL" sz="1050" dirty="0"/>
              <a:t>	functioneert onafhankelijk van DAX</a:t>
            </a:r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r>
              <a:rPr lang="nl-NL" sz="1050" dirty="0"/>
              <a:t>	Met </a:t>
            </a:r>
            <a:r>
              <a:rPr lang="nl-NL" sz="1050" dirty="0" err="1"/>
              <a:t>Directquery</a:t>
            </a:r>
            <a:r>
              <a:rPr lang="nl-NL" sz="1050" dirty="0"/>
              <a:t> gebruikt de engine SQL, met import </a:t>
            </a:r>
            <a:r>
              <a:rPr lang="nl-NL" sz="1050" dirty="0" err="1"/>
              <a:t>Vertipaq</a:t>
            </a:r>
            <a:endParaRPr lang="nl-NL" sz="1050" dirty="0"/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endParaRPr lang="nl-NL" sz="1050" dirty="0"/>
          </a:p>
          <a:p>
            <a:pPr fontAlgn="ctr">
              <a:lnSpc>
                <a:spcPts val="1400"/>
              </a:lnSpc>
              <a:spcBef>
                <a:spcPts val="600"/>
              </a:spcBef>
            </a:pP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b="1" dirty="0"/>
          </a:p>
          <a:p>
            <a:pPr marL="171450" indent="-171450" fontAlgn="ctr">
              <a:lnSpc>
                <a:spcPts val="1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l-NL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9541EE5-84C1-2470-1CC2-2226D9C866DC}"/>
                  </a:ext>
                </a:extLst>
              </p14:cNvPr>
              <p14:cNvContentPartPr/>
              <p14:nvPr/>
            </p14:nvContentPartPr>
            <p14:xfrm>
              <a:off x="4414696" y="202351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9541EE5-84C1-2470-1CC2-2226D9C866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5696" y="20145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ep 44">
            <a:extLst>
              <a:ext uri="{FF2B5EF4-FFF2-40B4-BE49-F238E27FC236}">
                <a16:creationId xmlns:a16="http://schemas.microsoft.com/office/drawing/2014/main" id="{07231E1D-E732-4EA4-8DA4-0E12DA131D5C}"/>
              </a:ext>
            </a:extLst>
          </p:cNvPr>
          <p:cNvGrpSpPr/>
          <p:nvPr/>
        </p:nvGrpSpPr>
        <p:grpSpPr>
          <a:xfrm>
            <a:off x="443412" y="1336225"/>
            <a:ext cx="180000" cy="180000"/>
            <a:chOff x="4558516" y="479735"/>
            <a:chExt cx="180000" cy="180000"/>
          </a:xfrm>
        </p:grpSpPr>
        <p:sp>
          <p:nvSpPr>
            <p:cNvPr id="39" name="Ovaal 45">
              <a:extLst>
                <a:ext uri="{FF2B5EF4-FFF2-40B4-BE49-F238E27FC236}">
                  <a16:creationId xmlns:a16="http://schemas.microsoft.com/office/drawing/2014/main" id="{D0EF92A2-7AE4-40B3-8B85-0F518DFDD7B0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0" name="Ovaal 46">
              <a:extLst>
                <a:ext uri="{FF2B5EF4-FFF2-40B4-BE49-F238E27FC236}">
                  <a16:creationId xmlns:a16="http://schemas.microsoft.com/office/drawing/2014/main" id="{EDE429CB-57C8-1D18-A534-AE79F7408C49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" name="Groep 44">
            <a:extLst>
              <a:ext uri="{FF2B5EF4-FFF2-40B4-BE49-F238E27FC236}">
                <a16:creationId xmlns:a16="http://schemas.microsoft.com/office/drawing/2014/main" id="{30884AA7-AF21-8A03-3A86-9E3419729A97}"/>
              </a:ext>
            </a:extLst>
          </p:cNvPr>
          <p:cNvGrpSpPr/>
          <p:nvPr/>
        </p:nvGrpSpPr>
        <p:grpSpPr>
          <a:xfrm>
            <a:off x="409498" y="3293727"/>
            <a:ext cx="180000" cy="180000"/>
            <a:chOff x="4558516" y="479735"/>
            <a:chExt cx="180000" cy="180000"/>
          </a:xfrm>
        </p:grpSpPr>
        <p:sp>
          <p:nvSpPr>
            <p:cNvPr id="7" name="Ovaal 45">
              <a:extLst>
                <a:ext uri="{FF2B5EF4-FFF2-40B4-BE49-F238E27FC236}">
                  <a16:creationId xmlns:a16="http://schemas.microsoft.com/office/drawing/2014/main" id="{67D9FBE0-57C7-BD67-A169-698E13F391E4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al 46">
              <a:extLst>
                <a:ext uri="{FF2B5EF4-FFF2-40B4-BE49-F238E27FC236}">
                  <a16:creationId xmlns:a16="http://schemas.microsoft.com/office/drawing/2014/main" id="{CCC80866-9F5F-E793-7416-159A0AB13025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9" name="Groep 44">
            <a:extLst>
              <a:ext uri="{FF2B5EF4-FFF2-40B4-BE49-F238E27FC236}">
                <a16:creationId xmlns:a16="http://schemas.microsoft.com/office/drawing/2014/main" id="{44147AA6-3102-E6C9-1F18-B1EFAC42803E}"/>
              </a:ext>
            </a:extLst>
          </p:cNvPr>
          <p:cNvGrpSpPr/>
          <p:nvPr/>
        </p:nvGrpSpPr>
        <p:grpSpPr>
          <a:xfrm>
            <a:off x="404224" y="2359976"/>
            <a:ext cx="180000" cy="180000"/>
            <a:chOff x="4558516" y="479735"/>
            <a:chExt cx="180000" cy="180000"/>
          </a:xfrm>
        </p:grpSpPr>
        <p:sp>
          <p:nvSpPr>
            <p:cNvPr id="10" name="Ovaal 45">
              <a:extLst>
                <a:ext uri="{FF2B5EF4-FFF2-40B4-BE49-F238E27FC236}">
                  <a16:creationId xmlns:a16="http://schemas.microsoft.com/office/drawing/2014/main" id="{A5E34EEC-A847-4D61-A86C-6934932A1D7E}"/>
                </a:ext>
              </a:extLst>
            </p:cNvPr>
            <p:cNvSpPr/>
            <p:nvPr/>
          </p:nvSpPr>
          <p:spPr>
            <a:xfrm>
              <a:off x="4558516" y="479735"/>
              <a:ext cx="180000" cy="180000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Ovaal 46">
              <a:extLst>
                <a:ext uri="{FF2B5EF4-FFF2-40B4-BE49-F238E27FC236}">
                  <a16:creationId xmlns:a16="http://schemas.microsoft.com/office/drawing/2014/main" id="{59B3B960-7700-6E4B-9BF1-09A7864CDBC1}"/>
                </a:ext>
              </a:extLst>
            </p:cNvPr>
            <p:cNvSpPr/>
            <p:nvPr/>
          </p:nvSpPr>
          <p:spPr>
            <a:xfrm>
              <a:off x="4594516" y="515735"/>
              <a:ext cx="108000" cy="108000"/>
            </a:xfrm>
            <a:prstGeom prst="ellipse">
              <a:avLst/>
            </a:prstGeom>
            <a:solidFill>
              <a:srgbClr val="F68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pic>
        <p:nvPicPr>
          <p:cNvPr id="3074" name="Picture 2" descr="Power BI #6 — The Backend. The backend of Power BI. That is the… | by  Coolkingsingh | Medium">
            <a:extLst>
              <a:ext uri="{FF2B5EF4-FFF2-40B4-BE49-F238E27FC236}">
                <a16:creationId xmlns:a16="http://schemas.microsoft.com/office/drawing/2014/main" id="{9D43BA3F-8274-CE44-D2EE-583CF54B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79" y="1480225"/>
            <a:ext cx="4667741" cy="137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46052BE8-9CC1-DE41-19B6-A8B8BDE19760}"/>
              </a:ext>
            </a:extLst>
          </p:cNvPr>
          <p:cNvSpPr txBox="1"/>
          <p:nvPr/>
        </p:nvSpPr>
        <p:spPr>
          <a:xfrm>
            <a:off x="8079722" y="2059626"/>
            <a:ext cx="7344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Bron: SQLBI</a:t>
            </a:r>
          </a:p>
        </p:txBody>
      </p:sp>
    </p:spTree>
    <p:extLst>
      <p:ext uri="{BB962C8B-B14F-4D97-AF65-F5344CB8AC3E}">
        <p14:creationId xmlns:p14="http://schemas.microsoft.com/office/powerpoint/2010/main" val="301926205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1FCEC57312D04E99AC79CDE964033D" ma:contentTypeVersion="18" ma:contentTypeDescription="Een nieuw document maken." ma:contentTypeScope="" ma:versionID="5062170f706a4ae27ff929786d3f5c76">
  <xsd:schema xmlns:xsd="http://www.w3.org/2001/XMLSchema" xmlns:xs="http://www.w3.org/2001/XMLSchema" xmlns:p="http://schemas.microsoft.com/office/2006/metadata/properties" xmlns:ns2="66600787-649b-4812-8ba2-0bd52353370b" xmlns:ns3="5c35bfa7-23ef-4d8c-879b-16fbb32bcc6c" targetNamespace="http://schemas.microsoft.com/office/2006/metadata/properties" ma:root="true" ma:fieldsID="49276fec67cbcc18a5d094c8cec8728a" ns2:_="" ns3:_="">
    <xsd:import namespace="66600787-649b-4812-8ba2-0bd52353370b"/>
    <xsd:import namespace="5c35bfa7-23ef-4d8c-879b-16fbb32bcc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600787-649b-4812-8ba2-0bd5235337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Afbeeldingtags" ma:readOnly="false" ma:fieldId="{5cf76f15-5ced-4ddc-b409-7134ff3c332f}" ma:taxonomyMulti="true" ma:sspId="66a87575-daa3-4fb4-85cf-624ca14723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35bfa7-23ef-4d8c-879b-16fbb32bcc6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161e3c75-0510-4b59-9312-a6313a4a233a}" ma:internalName="TaxCatchAll" ma:showField="CatchAllData" ma:web="5c35bfa7-23ef-4d8c-879b-16fbb32bcc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c35bfa7-23ef-4d8c-879b-16fbb32bcc6c" xsi:nil="true"/>
    <lcf76f155ced4ddcb4097134ff3c332f xmlns="66600787-649b-4812-8ba2-0bd52353370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D925FE-17BC-4F23-92D4-7E3B6FE1D5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600787-649b-4812-8ba2-0bd52353370b"/>
    <ds:schemaRef ds:uri="5c35bfa7-23ef-4d8c-879b-16fbb32bcc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EDCA08-AEAB-4888-BA81-844FF9AB9260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66600787-649b-4812-8ba2-0bd52353370b"/>
    <ds:schemaRef ds:uri="http://purl.org/dc/elements/1.1/"/>
    <ds:schemaRef ds:uri="5c35bfa7-23ef-4d8c-879b-16fbb32bcc6c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F20B36B-69DF-4B68-BD75-874CCCCE45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1321</TotalTime>
  <Words>2458</Words>
  <Application>Microsoft Office PowerPoint</Application>
  <PresentationFormat>On-screen Show (16:9)</PresentationFormat>
  <Paragraphs>553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Inter</vt:lpstr>
      <vt:lpstr>Kantoorthema</vt:lpstr>
      <vt:lpstr>PowerPoint Presentation</vt:lpstr>
      <vt:lpstr>Programma</vt:lpstr>
      <vt:lpstr>2. Recap</vt:lpstr>
      <vt:lpstr>3. (Data) Modelleren</vt:lpstr>
      <vt:lpstr>3. (Data) Modelleren</vt:lpstr>
      <vt:lpstr>3. (Data) Modelleren</vt:lpstr>
      <vt:lpstr>3. (Data) Modelleren</vt:lpstr>
      <vt:lpstr>3. Semantisch model</vt:lpstr>
      <vt:lpstr>4. DAX (Data Analysis eXpressions)</vt:lpstr>
      <vt:lpstr>4. DAX</vt:lpstr>
      <vt:lpstr>4. DAX</vt:lpstr>
      <vt:lpstr>3. DAX Advanced</vt:lpstr>
      <vt:lpstr>5. Beveiliging</vt:lpstr>
      <vt:lpstr>5. Beveiliging</vt:lpstr>
      <vt:lpstr>5. Beveiliging</vt:lpstr>
      <vt:lpstr>6. Versiebeheer</vt:lpstr>
      <vt:lpstr>6. Andere informatiebronnen</vt:lpstr>
      <vt:lpstr>Guy in a Cube</vt:lpstr>
      <vt:lpstr>How to PowerBI</vt:lpstr>
      <vt:lpstr>SQLBI &amp; DAX Patterns &amp; Dax Formatter</vt:lpstr>
      <vt:lpstr>Data Goblin</vt:lpstr>
      <vt:lpstr>Sources of information</vt:lpstr>
    </vt:vector>
  </TitlesOfParts>
  <Manager>Sjoerd Donker</Manager>
  <Company>PowerDobs B.V.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PowerDobs</dc:title>
  <dc:subject>Positionering</dc:subject>
  <dc:creator>Donker, Sjoerd</dc:creator>
  <cp:keywords>PowerDobs Handout</cp:keywords>
  <cp:lastModifiedBy>Jeroen van der A</cp:lastModifiedBy>
  <cp:revision>8</cp:revision>
  <cp:lastPrinted>2019-10-23T10:36:17Z</cp:lastPrinted>
  <dcterms:created xsi:type="dcterms:W3CDTF">2019-07-12T08:00:18Z</dcterms:created>
  <dcterms:modified xsi:type="dcterms:W3CDTF">2025-05-13T14:02:11Z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0x010100281FCEC57312D04E99AC79CDE964033D</vt:lpwstr>
  </property>
  <property fmtid="{D5CDD505-2E9C-101B-9397-08002B2CF9AE}" pid="3" name="MediaServiceImageTags">
    <vt:lpwstr/>
  </property>
</Properties>
</file>